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culo.mercadolibre.com.co/MCO-866117215-epmp-2000-access-point-sectorial-120-cambium-networks-_JM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769A3E4C-0E9F-4640-86D5-4A9813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" y="634930"/>
            <a:ext cx="11837925" cy="46475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393C0C6-D8E3-4C62-8B55-A99BA65E5411}"/>
              </a:ext>
            </a:extLst>
          </p:cNvPr>
          <p:cNvSpPr txBox="1"/>
          <p:nvPr/>
        </p:nvSpPr>
        <p:spPr>
          <a:xfrm>
            <a:off x="748748" y="141464"/>
            <a:ext cx="106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UBICACIÓN DE LOS PUNTOS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BEFC086-A642-4A34-87AA-472F4B121192}"/>
              </a:ext>
            </a:extLst>
          </p:cNvPr>
          <p:cNvGrpSpPr/>
          <p:nvPr/>
        </p:nvGrpSpPr>
        <p:grpSpPr>
          <a:xfrm>
            <a:off x="285173" y="5368115"/>
            <a:ext cx="6857453" cy="733425"/>
            <a:chOff x="8369105" y="747104"/>
            <a:chExt cx="6857453" cy="73342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4193063D-5EB4-4C52-A3B8-B1D9F993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9105" y="747104"/>
              <a:ext cx="609600" cy="73342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3516DF7-F854-4A36-B5C1-9F00B340941A}"/>
                </a:ext>
              </a:extLst>
            </p:cNvPr>
            <p:cNvSpPr txBox="1"/>
            <p:nvPr/>
          </p:nvSpPr>
          <p:spPr>
            <a:xfrm>
              <a:off x="8987352" y="893341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2 Postes 8 metros con 2 Bala</a:t>
              </a:r>
            </a:p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Energía convencional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8E6446A-6068-4C23-A3DA-CB86F61210E7}"/>
                </a:ext>
              </a:extLst>
            </p:cNvPr>
            <p:cNvSpPr txBox="1"/>
            <p:nvPr/>
          </p:nvSpPr>
          <p:spPr>
            <a:xfrm>
              <a:off x="12703110" y="882377"/>
              <a:ext cx="25234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6 Postes 8 metros con 1 Bala</a:t>
              </a:r>
            </a:p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Energía convencional</a:t>
              </a: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7A67112-3649-44C4-93FD-A8CD66FF9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206" y="5346308"/>
            <a:ext cx="695325" cy="762000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E4479A15-74F9-442C-B8A2-42BEF5D5169D}"/>
              </a:ext>
            </a:extLst>
          </p:cNvPr>
          <p:cNvGrpSpPr/>
          <p:nvPr/>
        </p:nvGrpSpPr>
        <p:grpSpPr>
          <a:xfrm>
            <a:off x="7572823" y="5357877"/>
            <a:ext cx="3440824" cy="911291"/>
            <a:chOff x="8425061" y="2316991"/>
            <a:chExt cx="3440824" cy="91129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CD68CC5-56F9-4A4A-AFB2-A250C39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061" y="2316991"/>
              <a:ext cx="499649" cy="75043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6A5C99B-02C3-4A8D-A34F-9235BD902563}"/>
                </a:ext>
              </a:extLst>
            </p:cNvPr>
            <p:cNvSpPr txBox="1"/>
            <p:nvPr/>
          </p:nvSpPr>
          <p:spPr>
            <a:xfrm>
              <a:off x="9034661" y="2489618"/>
              <a:ext cx="283122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7 Poste 14 metros </a:t>
              </a:r>
            </a:p>
            <a:p>
              <a:r>
                <a:rPr lang="es-CO" sz="1400" dirty="0">
                  <a:latin typeface="Arial" panose="020B0604020202020204" pitchFamily="34" charset="0"/>
                  <a:cs typeface="Arial" panose="020B0604020202020204" pitchFamily="34" charset="0"/>
                </a:rPr>
                <a:t>con 1 PTZ/ Energía convencional</a:t>
              </a:r>
            </a:p>
            <a:p>
              <a:endParaRPr lang="es-C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340AFF7-C29C-4379-A205-34D8DD4DAC8E}"/>
              </a:ext>
            </a:extLst>
          </p:cNvPr>
          <p:cNvGrpSpPr/>
          <p:nvPr/>
        </p:nvGrpSpPr>
        <p:grpSpPr>
          <a:xfrm>
            <a:off x="7572823" y="6143608"/>
            <a:ext cx="3304772" cy="747135"/>
            <a:chOff x="8451772" y="3164537"/>
            <a:chExt cx="3304772" cy="747135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FCA00DF-DBDC-405F-B138-4DF4371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1772" y="3164537"/>
              <a:ext cx="470452" cy="735081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73406DC-6426-4971-B298-0B3923CDF938}"/>
                </a:ext>
              </a:extLst>
            </p:cNvPr>
            <p:cNvSpPr txBox="1"/>
            <p:nvPr/>
          </p:nvSpPr>
          <p:spPr>
            <a:xfrm>
              <a:off x="9001559" y="3265341"/>
              <a:ext cx="2754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s-CO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14 metros 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 1 PTZ /Panel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370FA46-1476-4513-BEA8-FFBDF9A15CE8}"/>
              </a:ext>
            </a:extLst>
          </p:cNvPr>
          <p:cNvGrpSpPr/>
          <p:nvPr/>
        </p:nvGrpSpPr>
        <p:grpSpPr>
          <a:xfrm>
            <a:off x="3970332" y="6172120"/>
            <a:ext cx="3665782" cy="652605"/>
            <a:chOff x="8451773" y="3975662"/>
            <a:chExt cx="3665782" cy="65260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D3B6841-336F-49BE-B058-AADBACAD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1773" y="3981936"/>
              <a:ext cx="583274" cy="646331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9099BCF-4750-401C-B858-EF1801A2D17D}"/>
                </a:ext>
              </a:extLst>
            </p:cNvPr>
            <p:cNvSpPr txBox="1"/>
            <p:nvPr/>
          </p:nvSpPr>
          <p:spPr>
            <a:xfrm>
              <a:off x="9034660" y="3975662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4 Poste 8 metros con 1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80A4473-7BEA-4E39-BFBB-F57C4D1AA137}"/>
              </a:ext>
            </a:extLst>
          </p:cNvPr>
          <p:cNvGrpSpPr/>
          <p:nvPr/>
        </p:nvGrpSpPr>
        <p:grpSpPr>
          <a:xfrm>
            <a:off x="249575" y="6141743"/>
            <a:ext cx="3665782" cy="696227"/>
            <a:chOff x="8451386" y="4671888"/>
            <a:chExt cx="3665782" cy="696227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F1ED122-421C-4572-AB51-AFE64FB8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386" y="4671888"/>
              <a:ext cx="582887" cy="69622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DA2658E-ED52-406C-9188-DBD8165CC0DD}"/>
                </a:ext>
              </a:extLst>
            </p:cNvPr>
            <p:cNvSpPr txBox="1"/>
            <p:nvPr/>
          </p:nvSpPr>
          <p:spPr>
            <a:xfrm>
              <a:off x="9034273" y="4704413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7 Poste 8 metros con 2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8A343656-1D0C-4BD8-A58E-05A1CA9F9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696" y="4052018"/>
            <a:ext cx="1436154" cy="11243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11F3C5C-2761-438A-8042-EEFDFBCB80EF}"/>
              </a:ext>
            </a:extLst>
          </p:cNvPr>
          <p:cNvSpPr txBox="1"/>
          <p:nvPr/>
        </p:nvSpPr>
        <p:spPr>
          <a:xfrm>
            <a:off x="11176645" y="5282496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CA67E37-6F0F-4E96-A1FE-D830C4C721C5}"/>
              </a:ext>
            </a:extLst>
          </p:cNvPr>
          <p:cNvSpPr txBox="1"/>
          <p:nvPr/>
        </p:nvSpPr>
        <p:spPr>
          <a:xfrm>
            <a:off x="11381668" y="554821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7D43755-4E11-4B9D-BDC4-323B362194E4}"/>
              </a:ext>
            </a:extLst>
          </p:cNvPr>
          <p:cNvSpPr txBox="1"/>
          <p:nvPr/>
        </p:nvSpPr>
        <p:spPr>
          <a:xfrm>
            <a:off x="11374017" y="62046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s-CO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FCA00DF-DBDC-405F-B138-4DF4371AA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171" y="2397391"/>
            <a:ext cx="292342" cy="4567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FCA00DF-DBDC-405F-B138-4DF4371AA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818" y="2854175"/>
            <a:ext cx="302914" cy="4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5B0B74C-55C5-4522-9DF3-425558238420}"/>
              </a:ext>
            </a:extLst>
          </p:cNvPr>
          <p:cNvSpPr/>
          <p:nvPr/>
        </p:nvSpPr>
        <p:spPr>
          <a:xfrm>
            <a:off x="2377928" y="2530288"/>
            <a:ext cx="711776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951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769A3E4C-0E9F-4640-86D5-4A9813B1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2" y="629581"/>
            <a:ext cx="11915915" cy="46809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393C0C6-D8E3-4C62-8B55-A99BA65E5411}"/>
              </a:ext>
            </a:extLst>
          </p:cNvPr>
          <p:cNvSpPr txBox="1"/>
          <p:nvPr/>
        </p:nvSpPr>
        <p:spPr>
          <a:xfrm>
            <a:off x="748748" y="141464"/>
            <a:ext cx="106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TOPOLOGÍA DE LA RED – TIPO ESTRELLA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BEFC086-A642-4A34-87AA-472F4B121192}"/>
              </a:ext>
            </a:extLst>
          </p:cNvPr>
          <p:cNvGrpSpPr/>
          <p:nvPr/>
        </p:nvGrpSpPr>
        <p:grpSpPr>
          <a:xfrm>
            <a:off x="285173" y="5368115"/>
            <a:ext cx="3556091" cy="854956"/>
            <a:chOff x="8369105" y="747104"/>
            <a:chExt cx="3556091" cy="85495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4193063D-5EB4-4C52-A3B8-B1D9F993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9105" y="747104"/>
              <a:ext cx="609600" cy="73342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3516DF7-F854-4A36-B5C1-9F00B340941A}"/>
                </a:ext>
              </a:extLst>
            </p:cNvPr>
            <p:cNvSpPr txBox="1"/>
            <p:nvPr/>
          </p:nvSpPr>
          <p:spPr>
            <a:xfrm>
              <a:off x="9034661" y="955729"/>
              <a:ext cx="2890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8 metros con 2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Convencional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8704EC39-29DE-4F35-9F3F-29016162785F}"/>
              </a:ext>
            </a:extLst>
          </p:cNvPr>
          <p:cNvGrpSpPr/>
          <p:nvPr/>
        </p:nvGrpSpPr>
        <p:grpSpPr>
          <a:xfrm>
            <a:off x="3915206" y="5346308"/>
            <a:ext cx="3585860" cy="768274"/>
            <a:chOff x="8339336" y="1521688"/>
            <a:chExt cx="3585860" cy="76827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7A67112-3649-44C4-93FD-A8CD66FF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336" y="1521688"/>
              <a:ext cx="695325" cy="762000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6BFE60E-F8CE-4A5B-95A1-AC367EBF34AE}"/>
                </a:ext>
              </a:extLst>
            </p:cNvPr>
            <p:cNvSpPr txBox="1"/>
            <p:nvPr/>
          </p:nvSpPr>
          <p:spPr>
            <a:xfrm>
              <a:off x="9034661" y="1643631"/>
              <a:ext cx="2890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8 metros con 1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Convencional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4479A15-74F9-442C-B8A2-42BEF5D5169D}"/>
              </a:ext>
            </a:extLst>
          </p:cNvPr>
          <p:cNvGrpSpPr/>
          <p:nvPr/>
        </p:nvGrpSpPr>
        <p:grpSpPr>
          <a:xfrm>
            <a:off x="7572823" y="5357877"/>
            <a:ext cx="3320599" cy="1095957"/>
            <a:chOff x="8425061" y="2316991"/>
            <a:chExt cx="3320599" cy="109595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CD68CC5-56F9-4A4A-AFB2-A250C392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061" y="2316991"/>
              <a:ext cx="499649" cy="814243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76A5C99B-02C3-4A8D-A34F-9235BD902563}"/>
                </a:ext>
              </a:extLst>
            </p:cNvPr>
            <p:cNvSpPr txBox="1"/>
            <p:nvPr/>
          </p:nvSpPr>
          <p:spPr>
            <a:xfrm>
              <a:off x="9034661" y="2489618"/>
              <a:ext cx="27109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14 metros 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 1 PTZ/Convencional</a:t>
              </a:r>
            </a:p>
            <a:p>
              <a:endParaRPr lang="es-CO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340AFF7-C29C-4379-A205-34D8DD4DAC8E}"/>
              </a:ext>
            </a:extLst>
          </p:cNvPr>
          <p:cNvGrpSpPr/>
          <p:nvPr/>
        </p:nvGrpSpPr>
        <p:grpSpPr>
          <a:xfrm>
            <a:off x="323667" y="6204158"/>
            <a:ext cx="3299379" cy="735507"/>
            <a:chOff x="8490266" y="3246429"/>
            <a:chExt cx="3299379" cy="735507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FCA00DF-DBDC-405F-B138-4DF4371A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0266" y="3246429"/>
              <a:ext cx="425081" cy="664189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73406DC-6426-4971-B298-0B3923CDF938}"/>
                </a:ext>
              </a:extLst>
            </p:cNvPr>
            <p:cNvSpPr txBox="1"/>
            <p:nvPr/>
          </p:nvSpPr>
          <p:spPr>
            <a:xfrm>
              <a:off x="9034660" y="3335605"/>
              <a:ext cx="2754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14 metros 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con 1 PTZ /Panel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370FA46-1476-4513-BEA8-FFBDF9A15CE8}"/>
              </a:ext>
            </a:extLst>
          </p:cNvPr>
          <p:cNvGrpSpPr/>
          <p:nvPr/>
        </p:nvGrpSpPr>
        <p:grpSpPr>
          <a:xfrm>
            <a:off x="3970332" y="6172120"/>
            <a:ext cx="3473422" cy="652605"/>
            <a:chOff x="8451773" y="3975662"/>
            <a:chExt cx="3473422" cy="65260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D3B6841-336F-49BE-B058-AADBACAD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1773" y="3981936"/>
              <a:ext cx="583274" cy="646331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9099BCF-4750-401C-B858-EF1801A2D17D}"/>
                </a:ext>
              </a:extLst>
            </p:cNvPr>
            <p:cNvSpPr txBox="1"/>
            <p:nvPr/>
          </p:nvSpPr>
          <p:spPr>
            <a:xfrm>
              <a:off x="9034660" y="3975662"/>
              <a:ext cx="2890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8 metros con 1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80A4473-7BEA-4E39-BFBB-F57C4D1AA137}"/>
              </a:ext>
            </a:extLst>
          </p:cNvPr>
          <p:cNvGrpSpPr/>
          <p:nvPr/>
        </p:nvGrpSpPr>
        <p:grpSpPr>
          <a:xfrm>
            <a:off x="7572823" y="6172120"/>
            <a:ext cx="3473422" cy="696227"/>
            <a:chOff x="8451386" y="4671888"/>
            <a:chExt cx="3473422" cy="696227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F1ED122-421C-4572-AB51-AFE64FB83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1386" y="4671888"/>
              <a:ext cx="582887" cy="69622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DA2658E-ED52-406C-9188-DBD8165CC0DD}"/>
                </a:ext>
              </a:extLst>
            </p:cNvPr>
            <p:cNvSpPr txBox="1"/>
            <p:nvPr/>
          </p:nvSpPr>
          <p:spPr>
            <a:xfrm>
              <a:off x="9034273" y="4704413"/>
              <a:ext cx="2890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Poste 8 metros con 2 Bala</a:t>
              </a:r>
            </a:p>
            <a:p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</a:rPr>
                <a:t>Panel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8A343656-1D0C-4BD8-A58E-05A1CA9F9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696" y="4052018"/>
            <a:ext cx="1436154" cy="112430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DFCA00DF-DBDC-405F-B138-4DF4371AA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098" y="2578730"/>
            <a:ext cx="253215" cy="39564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DFCA00DF-DBDC-405F-B138-4DF4371AA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486" y="3075368"/>
            <a:ext cx="255422" cy="399097"/>
          </a:xfrm>
          <a:prstGeom prst="rect">
            <a:avLst/>
          </a:prstGeom>
        </p:spPr>
      </p:pic>
      <p:cxnSp>
        <p:nvCxnSpPr>
          <p:cNvPr id="3" name="Conector recto 2"/>
          <p:cNvCxnSpPr>
            <a:endCxn id="34" idx="3"/>
          </p:cNvCxnSpPr>
          <p:nvPr/>
        </p:nvCxnSpPr>
        <p:spPr>
          <a:xfrm flipH="1">
            <a:off x="6253908" y="3075368"/>
            <a:ext cx="3102127" cy="19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>
            <a:endCxn id="33" idx="3"/>
          </p:cNvCxnSpPr>
          <p:nvPr/>
        </p:nvCxnSpPr>
        <p:spPr>
          <a:xfrm flipH="1" flipV="1">
            <a:off x="3432313" y="2776554"/>
            <a:ext cx="5830957" cy="19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58B43857-8DC6-4052-A3FF-9872A01C595F}"/>
              </a:ext>
            </a:extLst>
          </p:cNvPr>
          <p:cNvGrpSpPr/>
          <p:nvPr/>
        </p:nvGrpSpPr>
        <p:grpSpPr>
          <a:xfrm>
            <a:off x="527392" y="759401"/>
            <a:ext cx="5968879" cy="5343252"/>
            <a:chOff x="40408" y="769160"/>
            <a:chExt cx="5968879" cy="5343252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640F0D3-78C7-4F1F-869D-61DFCEE69A5E}"/>
                </a:ext>
              </a:extLst>
            </p:cNvPr>
            <p:cNvGrpSpPr/>
            <p:nvPr/>
          </p:nvGrpSpPr>
          <p:grpSpPr>
            <a:xfrm>
              <a:off x="40408" y="769160"/>
              <a:ext cx="5968879" cy="5329185"/>
              <a:chOff x="40408" y="769160"/>
              <a:chExt cx="5968879" cy="5329185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EC666413-200E-43B9-8700-A6ECE8B36B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672"/>
              <a:stretch/>
            </p:blipFill>
            <p:spPr>
              <a:xfrm>
                <a:off x="3835862" y="1721084"/>
                <a:ext cx="1987256" cy="4377260"/>
              </a:xfrm>
              <a:prstGeom prst="rect">
                <a:avLst/>
              </a:prstGeom>
            </p:spPr>
          </p:pic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613993FA-7890-49AE-8803-25B51643BF2D}"/>
                  </a:ext>
                </a:extLst>
              </p:cNvPr>
              <p:cNvGrpSpPr/>
              <p:nvPr/>
            </p:nvGrpSpPr>
            <p:grpSpPr>
              <a:xfrm>
                <a:off x="40408" y="769160"/>
                <a:ext cx="5782710" cy="5329185"/>
                <a:chOff x="18217" y="445887"/>
                <a:chExt cx="6075248" cy="5652458"/>
              </a:xfrm>
            </p:grpSpPr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921543C3-9F49-4268-BA69-4A4F8AA33A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312"/>
                <a:stretch/>
              </p:blipFill>
              <p:spPr>
                <a:xfrm>
                  <a:off x="2498692" y="1092321"/>
                  <a:ext cx="1603483" cy="5006024"/>
                </a:xfrm>
                <a:prstGeom prst="rect">
                  <a:avLst/>
                </a:prstGeom>
              </p:spPr>
            </p:pic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19E75AA-D319-4106-BC62-C8802B99F406}"/>
                    </a:ext>
                  </a:extLst>
                </p:cNvPr>
                <p:cNvGrpSpPr/>
                <p:nvPr/>
              </p:nvGrpSpPr>
              <p:grpSpPr>
                <a:xfrm>
                  <a:off x="18217" y="445887"/>
                  <a:ext cx="6075248" cy="5652458"/>
                  <a:chOff x="-123363" y="445887"/>
                  <a:chExt cx="6075248" cy="5652458"/>
                </a:xfrm>
              </p:grpSpPr>
              <p:pic>
                <p:nvPicPr>
                  <p:cNvPr id="7" name="Imagen 6">
                    <a:extLst>
                      <a:ext uri="{FF2B5EF4-FFF2-40B4-BE49-F238E27FC236}">
                        <a16:creationId xmlns:a16="http://schemas.microsoft.com/office/drawing/2014/main" id="{7833222E-6CBB-4D48-9DA9-01F4CE9BE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3273" b="2810"/>
                  <a:stretch/>
                </p:blipFill>
                <p:spPr>
                  <a:xfrm>
                    <a:off x="948343" y="2042501"/>
                    <a:ext cx="1408769" cy="4055844"/>
                  </a:xfrm>
                  <a:prstGeom prst="rect">
                    <a:avLst/>
                  </a:prstGeom>
                </p:spPr>
              </p:pic>
              <p:sp>
                <p:nvSpPr>
                  <p:cNvPr id="3" name="Rectángulo 2">
                    <a:extLst>
                      <a:ext uri="{FF2B5EF4-FFF2-40B4-BE49-F238E27FC236}">
                        <a16:creationId xmlns:a16="http://schemas.microsoft.com/office/drawing/2014/main" id="{5C804DE9-5EAE-417D-B8A4-5420B78AB75B}"/>
                      </a:ext>
                    </a:extLst>
                  </p:cNvPr>
                  <p:cNvSpPr/>
                  <p:nvPr/>
                </p:nvSpPr>
                <p:spPr>
                  <a:xfrm>
                    <a:off x="-123363" y="445887"/>
                    <a:ext cx="6075248" cy="3917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CO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POSTE CON ENERGÍA CONVENCIONAL</a:t>
                    </a:r>
                  </a:p>
                </p:txBody>
              </p:sp>
            </p:grpSp>
          </p:grp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D68AE4C8-BED7-45A5-BBF0-6E067DB0015C}"/>
                  </a:ext>
                </a:extLst>
              </p:cNvPr>
              <p:cNvGrpSpPr/>
              <p:nvPr/>
            </p:nvGrpSpPr>
            <p:grpSpPr>
              <a:xfrm>
                <a:off x="4830759" y="3382120"/>
                <a:ext cx="1178528" cy="666370"/>
                <a:chOff x="10019843" y="3474143"/>
                <a:chExt cx="1178528" cy="666370"/>
              </a:xfrm>
            </p:grpSpPr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1D04BC6-9F48-471D-8E4F-571A6F9E5ECC}"/>
                    </a:ext>
                  </a:extLst>
                </p:cNvPr>
                <p:cNvSpPr txBox="1"/>
                <p:nvPr/>
              </p:nvSpPr>
              <p:spPr>
                <a:xfrm>
                  <a:off x="10019843" y="3771181"/>
                  <a:ext cx="1178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14 metros</a:t>
                  </a:r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871A321F-86CB-4FA7-BC04-8CD5DDB513F1}"/>
                    </a:ext>
                  </a:extLst>
                </p:cNvPr>
                <p:cNvSpPr txBox="1"/>
                <p:nvPr/>
              </p:nvSpPr>
              <p:spPr>
                <a:xfrm>
                  <a:off x="10168008" y="3474143"/>
                  <a:ext cx="7296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CO" dirty="0"/>
                    <a:t>7 UN</a:t>
                  </a:r>
                </a:p>
              </p:txBody>
            </p:sp>
          </p:grpSp>
        </p:grp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20E72BF-AC33-4E6F-A2EF-3614CDC4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08" y="2274461"/>
              <a:ext cx="972017" cy="3837951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88A92-9997-4FB7-8745-41BB72645349}"/>
              </a:ext>
            </a:extLst>
          </p:cNvPr>
          <p:cNvSpPr txBox="1"/>
          <p:nvPr/>
        </p:nvSpPr>
        <p:spPr>
          <a:xfrm>
            <a:off x="4176831" y="230317"/>
            <a:ext cx="40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MONTAJE EN POSTES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3733FC1-1D6D-4455-A309-48998A150A3D}"/>
              </a:ext>
            </a:extLst>
          </p:cNvPr>
          <p:cNvGrpSpPr/>
          <p:nvPr/>
        </p:nvGrpSpPr>
        <p:grpSpPr>
          <a:xfrm>
            <a:off x="7084322" y="773566"/>
            <a:ext cx="4405461" cy="5364788"/>
            <a:chOff x="6455831" y="769257"/>
            <a:chExt cx="4405461" cy="5364788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D432A8E1-F59C-4AD6-A189-E5A904851F16}"/>
                </a:ext>
              </a:extLst>
            </p:cNvPr>
            <p:cNvGrpSpPr/>
            <p:nvPr/>
          </p:nvGrpSpPr>
          <p:grpSpPr>
            <a:xfrm>
              <a:off x="7338875" y="769257"/>
              <a:ext cx="3186144" cy="5329087"/>
              <a:chOff x="3557302" y="594358"/>
              <a:chExt cx="3478828" cy="5523355"/>
            </a:xfrm>
          </p:grpSpPr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4C99492E-42FE-4695-B8A5-CE962EDD47FD}"/>
                  </a:ext>
                </a:extLst>
              </p:cNvPr>
              <p:cNvSpPr/>
              <p:nvPr/>
            </p:nvSpPr>
            <p:spPr>
              <a:xfrm>
                <a:off x="3557302" y="594358"/>
                <a:ext cx="3478828" cy="38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solidFill>
                      <a:schemeClr val="accent3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POSTE CON PANEL</a:t>
                </a:r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11332737-928B-4C3B-9868-E4DD44070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0480" y="2061870"/>
                <a:ext cx="1541383" cy="4055843"/>
              </a:xfrm>
              <a:prstGeom prst="rect">
                <a:avLst/>
              </a:prstGeom>
            </p:spPr>
          </p:pic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6363B0A9-72BA-4AC6-975E-88DB8D75E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9980" y="1756785"/>
              <a:ext cx="1801312" cy="4377260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70A040A-18E5-4673-9B05-20C4BABBE84F}"/>
                </a:ext>
              </a:extLst>
            </p:cNvPr>
            <p:cNvSpPr txBox="1"/>
            <p:nvPr/>
          </p:nvSpPr>
          <p:spPr>
            <a:xfrm>
              <a:off x="7845552" y="1834616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>
                      <a:lumMod val="50000"/>
                    </a:schemeClr>
                  </a:solidFill>
                </a:rPr>
                <a:t>8 metros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3057E52-7E0E-4D58-B8FA-3A6B4A04E619}"/>
                </a:ext>
              </a:extLst>
            </p:cNvPr>
            <p:cNvSpPr txBox="1"/>
            <p:nvPr/>
          </p:nvSpPr>
          <p:spPr>
            <a:xfrm>
              <a:off x="7945396" y="1588144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7 UN</a:t>
              </a: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534590BE-3357-43BD-8CB8-EF20D5CF702F}"/>
                </a:ext>
              </a:extLst>
            </p:cNvPr>
            <p:cNvGrpSpPr/>
            <p:nvPr/>
          </p:nvGrpSpPr>
          <p:grpSpPr>
            <a:xfrm>
              <a:off x="9371372" y="1107873"/>
              <a:ext cx="1178528" cy="619820"/>
              <a:chOff x="9371372" y="1107873"/>
              <a:chExt cx="1178528" cy="619820"/>
            </a:xfrm>
          </p:grpSpPr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7C4C96D-80AB-49D4-B869-A9A0467DD6AD}"/>
                  </a:ext>
                </a:extLst>
              </p:cNvPr>
              <p:cNvSpPr txBox="1"/>
              <p:nvPr/>
            </p:nvSpPr>
            <p:spPr>
              <a:xfrm>
                <a:off x="9371372" y="1358361"/>
                <a:ext cx="11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14 metros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B7D6F07-1137-4664-A2C8-917674433DB2}"/>
                  </a:ext>
                </a:extLst>
              </p:cNvPr>
              <p:cNvSpPr txBox="1"/>
              <p:nvPr/>
            </p:nvSpPr>
            <p:spPr>
              <a:xfrm>
                <a:off x="9595793" y="1107873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5</a:t>
                </a:r>
                <a:r>
                  <a:rPr lang="es-CO" dirty="0" smtClean="0"/>
                  <a:t> </a:t>
                </a:r>
                <a:r>
                  <a:rPr lang="es-CO" dirty="0"/>
                  <a:t>UN</a:t>
                </a:r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DAA44E04-40C5-46A7-9216-4051C954ECC8}"/>
                </a:ext>
              </a:extLst>
            </p:cNvPr>
            <p:cNvSpPr txBox="1"/>
            <p:nvPr/>
          </p:nvSpPr>
          <p:spPr>
            <a:xfrm>
              <a:off x="6455831" y="1828588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schemeClr val="accent1">
                      <a:lumMod val="50000"/>
                    </a:schemeClr>
                  </a:solidFill>
                </a:rPr>
                <a:t>8 metros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BD6402CF-02FB-445A-A5B6-9725D822DFD9}"/>
                </a:ext>
              </a:extLst>
            </p:cNvPr>
            <p:cNvSpPr txBox="1"/>
            <p:nvPr/>
          </p:nvSpPr>
          <p:spPr>
            <a:xfrm>
              <a:off x="6609187" y="1551944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4 UN</a:t>
              </a:r>
            </a:p>
          </p:txBody>
        </p:sp>
      </p:grpSp>
      <p:pic>
        <p:nvPicPr>
          <p:cNvPr id="43" name="Picture 2" descr="FORCE180">
            <a:extLst>
              <a:ext uri="{FF2B5EF4-FFF2-40B4-BE49-F238E27FC236}">
                <a16:creationId xmlns:a16="http://schemas.microsoft.com/office/drawing/2014/main" id="{CE34556B-1A17-46DA-8ED9-D1FA0BB6D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25350" r="11478" b="22560"/>
          <a:stretch/>
        </p:blipFill>
        <p:spPr bwMode="auto">
          <a:xfrm>
            <a:off x="8702897" y="2897728"/>
            <a:ext cx="444252" cy="2892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FORCE180">
            <a:extLst>
              <a:ext uri="{FF2B5EF4-FFF2-40B4-BE49-F238E27FC236}">
                <a16:creationId xmlns:a16="http://schemas.microsoft.com/office/drawing/2014/main" id="{AFF87EB6-0570-4ECE-8648-070EA8D8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25350" r="11478" b="22560"/>
          <a:stretch/>
        </p:blipFill>
        <p:spPr bwMode="auto">
          <a:xfrm>
            <a:off x="10417698" y="2573180"/>
            <a:ext cx="444252" cy="2892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A036BB7C-DC41-47D7-9930-511599B21361}"/>
              </a:ext>
            </a:extLst>
          </p:cNvPr>
          <p:cNvGrpSpPr/>
          <p:nvPr/>
        </p:nvGrpSpPr>
        <p:grpSpPr>
          <a:xfrm>
            <a:off x="488118" y="1613214"/>
            <a:ext cx="5941497" cy="3478847"/>
            <a:chOff x="488118" y="1613214"/>
            <a:chExt cx="5941497" cy="3478847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718B3E2-FD31-4A27-960C-707A95855F00}"/>
                </a:ext>
              </a:extLst>
            </p:cNvPr>
            <p:cNvGrpSpPr/>
            <p:nvPr/>
          </p:nvGrpSpPr>
          <p:grpSpPr>
            <a:xfrm>
              <a:off x="3452480" y="3496420"/>
              <a:ext cx="1178528" cy="671020"/>
              <a:chOff x="3460652" y="2539986"/>
              <a:chExt cx="1178528" cy="671020"/>
            </a:xfrm>
          </p:grpSpPr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E0D57DE-7C84-42B7-A725-A42BD8EB3600}"/>
                  </a:ext>
                </a:extLst>
              </p:cNvPr>
              <p:cNvSpPr txBox="1"/>
              <p:nvPr/>
            </p:nvSpPr>
            <p:spPr>
              <a:xfrm>
                <a:off x="3633702" y="2539986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1 UN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1D0EC2F-74F5-4A05-B6C0-3B86ECE8CB87}"/>
                  </a:ext>
                </a:extLst>
              </p:cNvPr>
              <p:cNvSpPr txBox="1"/>
              <p:nvPr/>
            </p:nvSpPr>
            <p:spPr>
              <a:xfrm>
                <a:off x="3460652" y="2841674"/>
                <a:ext cx="11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16 metros</a:t>
                </a:r>
              </a:p>
            </p:txBody>
          </p: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0459F55B-DDD8-403F-8DD9-BC0CC6A38248}"/>
                </a:ext>
              </a:extLst>
            </p:cNvPr>
            <p:cNvGrpSpPr/>
            <p:nvPr/>
          </p:nvGrpSpPr>
          <p:grpSpPr>
            <a:xfrm>
              <a:off x="488118" y="1613214"/>
              <a:ext cx="2194760" cy="652109"/>
              <a:chOff x="-722055" y="1438307"/>
              <a:chExt cx="2194760" cy="652109"/>
            </a:xfrm>
          </p:grpSpPr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7CC52CD-FFA2-4D28-B1FA-250E488C8153}"/>
                  </a:ext>
                </a:extLst>
              </p:cNvPr>
              <p:cNvSpPr txBox="1"/>
              <p:nvPr/>
            </p:nvSpPr>
            <p:spPr>
              <a:xfrm>
                <a:off x="409593" y="1692529"/>
                <a:ext cx="106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8 metros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B05DF53-69B8-4625-8A98-4DA8A1F858FD}"/>
                  </a:ext>
                </a:extLst>
              </p:cNvPr>
              <p:cNvSpPr txBox="1"/>
              <p:nvPr/>
            </p:nvSpPr>
            <p:spPr>
              <a:xfrm>
                <a:off x="597418" y="1438307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2 UN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9C2A86B-F773-4749-A869-B2B4067904B9}"/>
                  </a:ext>
                </a:extLst>
              </p:cNvPr>
              <p:cNvSpPr txBox="1"/>
              <p:nvPr/>
            </p:nvSpPr>
            <p:spPr>
              <a:xfrm>
                <a:off x="-722055" y="1721084"/>
                <a:ext cx="106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>
                    <a:solidFill>
                      <a:schemeClr val="accent1">
                        <a:lumMod val="50000"/>
                      </a:schemeClr>
                    </a:solidFill>
                  </a:rPr>
                  <a:t>8 metros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08EE77E-FC5B-4406-8135-EB8C59BEA296}"/>
                  </a:ext>
                </a:extLst>
              </p:cNvPr>
              <p:cNvSpPr txBox="1"/>
              <p:nvPr/>
            </p:nvSpPr>
            <p:spPr>
              <a:xfrm>
                <a:off x="-554781" y="1438307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6 UN</a:t>
                </a:r>
              </a:p>
            </p:txBody>
          </p:sp>
        </p:grpSp>
        <p:pic>
          <p:nvPicPr>
            <p:cNvPr id="40" name="Picture 2" descr="FORCE180">
              <a:extLst>
                <a:ext uri="{FF2B5EF4-FFF2-40B4-BE49-F238E27FC236}">
                  <a16:creationId xmlns:a16="http://schemas.microsoft.com/office/drawing/2014/main" id="{DDDA129A-9B32-4075-957E-A57F44689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t="25350" r="11478" b="22560"/>
            <a:stretch/>
          </p:blipFill>
          <p:spPr bwMode="auto">
            <a:xfrm>
              <a:off x="855280" y="2351257"/>
              <a:ext cx="416422" cy="271159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ORCE180">
              <a:extLst>
                <a:ext uri="{FF2B5EF4-FFF2-40B4-BE49-F238E27FC236}">
                  <a16:creationId xmlns:a16="http://schemas.microsoft.com/office/drawing/2014/main" id="{C6F96AFD-2E90-403B-BBE7-B7AC1B06A5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t="25350" r="11478" b="22560"/>
            <a:stretch/>
          </p:blipFill>
          <p:spPr bwMode="auto">
            <a:xfrm>
              <a:off x="1978815" y="2328870"/>
              <a:ext cx="444252" cy="28928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ORCE180">
              <a:extLst>
                <a:ext uri="{FF2B5EF4-FFF2-40B4-BE49-F238E27FC236}">
                  <a16:creationId xmlns:a16="http://schemas.microsoft.com/office/drawing/2014/main" id="{E4323475-8E46-4FF2-913D-CCE49063D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t="25350" r="11478" b="22560"/>
            <a:stretch/>
          </p:blipFill>
          <p:spPr bwMode="auto">
            <a:xfrm>
              <a:off x="5094348" y="1699596"/>
              <a:ext cx="444252" cy="28928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0C92D2A4-6018-4535-B4A3-A3F756CC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1890" y="3949724"/>
              <a:ext cx="695325" cy="762000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84284BB7-7049-4A2E-BB9E-5447680E0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915" y="3993171"/>
              <a:ext cx="609600" cy="733425"/>
            </a:xfrm>
            <a:prstGeom prst="rect">
              <a:avLst/>
            </a:prstGeom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840056CE-7177-42C6-9F55-9083150A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29966" y="4199164"/>
              <a:ext cx="499649" cy="814243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8BFF652B-DE90-4D25-B6CE-CC09052C4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4340" y="4120511"/>
              <a:ext cx="1047750" cy="97155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8FF526A-A719-47D4-97C9-E16A8C916C05}"/>
              </a:ext>
            </a:extLst>
          </p:cNvPr>
          <p:cNvGrpSpPr/>
          <p:nvPr/>
        </p:nvGrpSpPr>
        <p:grpSpPr>
          <a:xfrm>
            <a:off x="3803918" y="1159761"/>
            <a:ext cx="2146848" cy="686601"/>
            <a:chOff x="3803918" y="1159761"/>
            <a:chExt cx="2146848" cy="686601"/>
          </a:xfrm>
        </p:grpSpPr>
        <p:sp>
          <p:nvSpPr>
            <p:cNvPr id="48" name="Flecha: hacia abajo 47">
              <a:extLst>
                <a:ext uri="{FF2B5EF4-FFF2-40B4-BE49-F238E27FC236}">
                  <a16:creationId xmlns:a16="http://schemas.microsoft.com/office/drawing/2014/main" id="{8FE28551-C98B-4D07-B1F0-537581AB5980}"/>
                </a:ext>
              </a:extLst>
            </p:cNvPr>
            <p:cNvSpPr/>
            <p:nvPr/>
          </p:nvSpPr>
          <p:spPr>
            <a:xfrm rot="4319426">
              <a:off x="3893185" y="1360274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0B513A62-27AB-46A8-8336-CCA9C9970D44}"/>
                </a:ext>
              </a:extLst>
            </p:cNvPr>
            <p:cNvSpPr txBox="1"/>
            <p:nvPr/>
          </p:nvSpPr>
          <p:spPr>
            <a:xfrm>
              <a:off x="3929251" y="1159761"/>
              <a:ext cx="202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6 antenas PTMP</a:t>
              </a:r>
            </a:p>
          </p:txBody>
        </p:sp>
      </p:grpSp>
      <p:pic>
        <p:nvPicPr>
          <p:cNvPr id="51" name="Imagen 50">
            <a:extLst>
              <a:ext uri="{FF2B5EF4-FFF2-40B4-BE49-F238E27FC236}">
                <a16:creationId xmlns:a16="http://schemas.microsoft.com/office/drawing/2014/main" id="{30E8C43F-BD7D-4C29-A83C-6456D4D63B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1634" y="2189463"/>
            <a:ext cx="1250396" cy="3899122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1A88A559-FB12-4652-B97A-09F1058699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4160" y="3959836"/>
            <a:ext cx="583274" cy="74177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81E3758D-B840-4A47-8F91-ABC29A4D13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4279" y="3976643"/>
            <a:ext cx="470452" cy="73508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CD522C77-EFFC-4A21-A92D-571D10785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0532" y="3995763"/>
            <a:ext cx="582887" cy="696227"/>
          </a:xfrm>
          <a:prstGeom prst="rect">
            <a:avLst/>
          </a:prstGeom>
        </p:spPr>
      </p:pic>
      <p:pic>
        <p:nvPicPr>
          <p:cNvPr id="59" name="Picture 2" descr="FORCE180">
            <a:extLst>
              <a:ext uri="{FF2B5EF4-FFF2-40B4-BE49-F238E27FC236}">
                <a16:creationId xmlns:a16="http://schemas.microsoft.com/office/drawing/2014/main" id="{030E73A5-3B8B-47DA-AFEB-150D1D03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t="25350" r="11478" b="22560"/>
          <a:stretch/>
        </p:blipFill>
        <p:spPr bwMode="auto">
          <a:xfrm>
            <a:off x="7291195" y="2936392"/>
            <a:ext cx="444252" cy="28928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6100F51-9C8B-4A60-8862-B4DF7FEF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10" y="2066810"/>
            <a:ext cx="1219200" cy="2881324"/>
          </a:xfrm>
          <a:prstGeom prst="rect">
            <a:avLst/>
          </a:prstGeom>
          <a:effectLst>
            <a:glow rad="127000">
              <a:schemeClr val="accent3">
                <a:lumMod val="60000"/>
                <a:lumOff val="40000"/>
              </a:schemeClr>
            </a:glo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D36DBD7-6AC9-400A-A2C8-BE07C68E28BB}"/>
              </a:ext>
            </a:extLst>
          </p:cNvPr>
          <p:cNvSpPr txBox="1"/>
          <p:nvPr/>
        </p:nvSpPr>
        <p:spPr>
          <a:xfrm>
            <a:off x="3551583" y="357808"/>
            <a:ext cx="5671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EQUIPOS DE TRANSMISIÓN 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16E54C7-4825-4A76-8A8D-602216939156}"/>
              </a:ext>
            </a:extLst>
          </p:cNvPr>
          <p:cNvGrpSpPr/>
          <p:nvPr/>
        </p:nvGrpSpPr>
        <p:grpSpPr>
          <a:xfrm>
            <a:off x="1121552" y="1491863"/>
            <a:ext cx="2912016" cy="3456271"/>
            <a:chOff x="66475" y="1477105"/>
            <a:chExt cx="2912016" cy="3456271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761145C-6756-4DCC-8525-076A8EC9D505}"/>
                </a:ext>
              </a:extLst>
            </p:cNvPr>
            <p:cNvSpPr/>
            <p:nvPr/>
          </p:nvSpPr>
          <p:spPr>
            <a:xfrm>
              <a:off x="66475" y="1477105"/>
              <a:ext cx="29120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b="1" u="sng" dirty="0" smtClean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r>
                <a:rPr lang="es-CO" u="sng" dirty="0" smtClean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u="sng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EPMP </a:t>
              </a:r>
              <a:r>
                <a:rPr lang="es-CO" u="sng" dirty="0" err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Force</a:t>
              </a:r>
              <a:r>
                <a:rPr lang="es-CO" u="sng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u="sng" dirty="0" smtClean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190 </a:t>
              </a:r>
              <a:r>
                <a:rPr lang="es-CO" u="sng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5GHz</a:t>
              </a:r>
              <a:endParaRPr lang="es-CO" b="0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663C534-7DBF-465C-A242-B780C84E7255}"/>
                </a:ext>
              </a:extLst>
            </p:cNvPr>
            <p:cNvGrpSpPr/>
            <p:nvPr/>
          </p:nvGrpSpPr>
          <p:grpSpPr>
            <a:xfrm>
              <a:off x="395475" y="1957193"/>
              <a:ext cx="1923704" cy="2976183"/>
              <a:chOff x="747167" y="1414669"/>
              <a:chExt cx="1923704" cy="2976183"/>
            </a:xfrm>
          </p:grpSpPr>
          <p:pic>
            <p:nvPicPr>
              <p:cNvPr id="2050" name="Picture 2" descr="FORCE180">
                <a:extLst>
                  <a:ext uri="{FF2B5EF4-FFF2-40B4-BE49-F238E27FC236}">
                    <a16:creationId xmlns:a16="http://schemas.microsoft.com/office/drawing/2014/main" id="{657595D1-13A9-4475-A706-E86ED950D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27" t="25350" r="11478" b="22560"/>
              <a:stretch/>
            </p:blipFill>
            <p:spPr bwMode="auto">
              <a:xfrm>
                <a:off x="854254" y="1414669"/>
                <a:ext cx="1709531" cy="1113184"/>
              </a:xfrm>
              <a:prstGeom prst="rect">
                <a:avLst/>
              </a:prstGeom>
              <a:noFill/>
              <a:effectLst>
                <a:glow rad="127000">
                  <a:schemeClr val="accent3">
                    <a:lumMod val="60000"/>
                    <a:lumOff val="40000"/>
                  </a:schemeClr>
                </a:glo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FORCE180">
                <a:extLst>
                  <a:ext uri="{FF2B5EF4-FFF2-40B4-BE49-F238E27FC236}">
                    <a16:creationId xmlns:a16="http://schemas.microsoft.com/office/drawing/2014/main" id="{D948C087-E661-45A1-8026-1CC4950802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167" y="2467148"/>
                <a:ext cx="1923704" cy="1923704"/>
              </a:xfrm>
              <a:prstGeom prst="rect">
                <a:avLst/>
              </a:prstGeom>
              <a:noFill/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5467BB84-FF5E-48F9-B5F4-8C4D1825CED0}"/>
              </a:ext>
            </a:extLst>
          </p:cNvPr>
          <p:cNvGrpSpPr/>
          <p:nvPr/>
        </p:nvGrpSpPr>
        <p:grpSpPr>
          <a:xfrm>
            <a:off x="5962747" y="1491863"/>
            <a:ext cx="5483849" cy="3456271"/>
            <a:chOff x="2751504" y="1476415"/>
            <a:chExt cx="5483849" cy="34562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270C7BA-AE5B-4F9B-8319-14E31C05C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989"/>
            <a:stretch/>
          </p:blipFill>
          <p:spPr>
            <a:xfrm>
              <a:off x="4689328" y="2051362"/>
              <a:ext cx="3546025" cy="2881324"/>
            </a:xfrm>
            <a:prstGeom prst="rect">
              <a:avLst/>
            </a:prstGeom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8D8387F-BFBC-4EEC-9CEE-46262BB280B0}"/>
                </a:ext>
              </a:extLst>
            </p:cNvPr>
            <p:cNvSpPr txBox="1"/>
            <p:nvPr/>
          </p:nvSpPr>
          <p:spPr>
            <a:xfrm>
              <a:off x="2751504" y="1476415"/>
              <a:ext cx="52213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6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s-CO" dirty="0" err="1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Epmp</a:t>
              </a:r>
              <a:r>
                <a:rPr lang="es-CO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 3000 Access Point 5GHZ+ Sectorial 90° </a:t>
              </a:r>
            </a:p>
            <a:p>
              <a:endParaRPr lang="es-CO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25BD420-9E40-4C05-853D-DDA0DD15D3CE}"/>
              </a:ext>
            </a:extLst>
          </p:cNvPr>
          <p:cNvGrpSpPr/>
          <p:nvPr/>
        </p:nvGrpSpPr>
        <p:grpSpPr>
          <a:xfrm>
            <a:off x="10265094" y="2199629"/>
            <a:ext cx="2363005" cy="742387"/>
            <a:chOff x="4053510" y="1120911"/>
            <a:chExt cx="2363005" cy="742387"/>
          </a:xfrm>
        </p:grpSpPr>
        <p:sp>
          <p:nvSpPr>
            <p:cNvPr id="15" name="Flecha: hacia abajo 14">
              <a:extLst>
                <a:ext uri="{FF2B5EF4-FFF2-40B4-BE49-F238E27FC236}">
                  <a16:creationId xmlns:a16="http://schemas.microsoft.com/office/drawing/2014/main" id="{661FB824-7B55-4A44-B6BB-9003D33CC1DE}"/>
                </a:ext>
              </a:extLst>
            </p:cNvPr>
            <p:cNvSpPr/>
            <p:nvPr/>
          </p:nvSpPr>
          <p:spPr>
            <a:xfrm rot="4319426">
              <a:off x="4142777" y="1377210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4601690B-1A70-4BE1-9F3E-30FB8BF1C694}"/>
                </a:ext>
              </a:extLst>
            </p:cNvPr>
            <p:cNvSpPr txBox="1"/>
            <p:nvPr/>
          </p:nvSpPr>
          <p:spPr>
            <a:xfrm>
              <a:off x="4133743" y="1120911"/>
              <a:ext cx="228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6 Antenas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A2E446A-7BE3-4870-80AE-3085BFF3606A}"/>
              </a:ext>
            </a:extLst>
          </p:cNvPr>
          <p:cNvGrpSpPr/>
          <p:nvPr/>
        </p:nvGrpSpPr>
        <p:grpSpPr>
          <a:xfrm>
            <a:off x="3410906" y="1971951"/>
            <a:ext cx="2408105" cy="686601"/>
            <a:chOff x="3803918" y="1159761"/>
            <a:chExt cx="2408105" cy="686601"/>
          </a:xfrm>
        </p:grpSpPr>
        <p:sp>
          <p:nvSpPr>
            <p:cNvPr id="18" name="Flecha: hacia abajo 17">
              <a:extLst>
                <a:ext uri="{FF2B5EF4-FFF2-40B4-BE49-F238E27FC236}">
                  <a16:creationId xmlns:a16="http://schemas.microsoft.com/office/drawing/2014/main" id="{CC1E90A7-3961-4A96-93A1-515F6745E0F5}"/>
                </a:ext>
              </a:extLst>
            </p:cNvPr>
            <p:cNvSpPr/>
            <p:nvPr/>
          </p:nvSpPr>
          <p:spPr>
            <a:xfrm rot="4319426">
              <a:off x="3893185" y="1360274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1F71BFB-8584-4D62-9364-8F1808F22F56}"/>
                </a:ext>
              </a:extLst>
            </p:cNvPr>
            <p:cNvSpPr txBox="1"/>
            <p:nvPr/>
          </p:nvSpPr>
          <p:spPr>
            <a:xfrm>
              <a:off x="3929251" y="1159761"/>
              <a:ext cx="228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40 </a:t>
              </a:r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antenas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5B341B7-066F-4385-887F-52E376DC1EDA}"/>
              </a:ext>
            </a:extLst>
          </p:cNvPr>
          <p:cNvGrpSpPr/>
          <p:nvPr/>
        </p:nvGrpSpPr>
        <p:grpSpPr>
          <a:xfrm>
            <a:off x="7801058" y="2051174"/>
            <a:ext cx="2408105" cy="686601"/>
            <a:chOff x="3803918" y="1159761"/>
            <a:chExt cx="2408105" cy="686601"/>
          </a:xfrm>
        </p:grpSpPr>
        <p:sp>
          <p:nvSpPr>
            <p:cNvPr id="21" name="Flecha: hacia abajo 20">
              <a:extLst>
                <a:ext uri="{FF2B5EF4-FFF2-40B4-BE49-F238E27FC236}">
                  <a16:creationId xmlns:a16="http://schemas.microsoft.com/office/drawing/2014/main" id="{1A2B86C1-EE04-414A-97F5-387F01CFAFC0}"/>
                </a:ext>
              </a:extLst>
            </p:cNvPr>
            <p:cNvSpPr/>
            <p:nvPr/>
          </p:nvSpPr>
          <p:spPr>
            <a:xfrm rot="4319426">
              <a:off x="3893185" y="1360274"/>
              <a:ext cx="396821" cy="5753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9CED1D1-5573-473D-B84E-E197D1854856}"/>
                </a:ext>
              </a:extLst>
            </p:cNvPr>
            <p:cNvSpPr txBox="1"/>
            <p:nvPr/>
          </p:nvSpPr>
          <p:spPr>
            <a:xfrm>
              <a:off x="3929251" y="1159761"/>
              <a:ext cx="228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6 Radios</a:t>
              </a: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B22B60-DDCD-4CC8-8E24-8562CC2519F1}"/>
              </a:ext>
            </a:extLst>
          </p:cNvPr>
          <p:cNvSpPr txBox="1"/>
          <p:nvPr/>
        </p:nvSpPr>
        <p:spPr>
          <a:xfrm>
            <a:off x="3153590" y="2859131"/>
            <a:ext cx="235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 POR CADA POSTE</a:t>
            </a:r>
          </a:p>
        </p:txBody>
      </p:sp>
    </p:spTree>
    <p:extLst>
      <p:ext uri="{BB962C8B-B14F-4D97-AF65-F5344CB8AC3E}">
        <p14:creationId xmlns:p14="http://schemas.microsoft.com/office/powerpoint/2010/main" val="1397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F72722-9821-4111-AA97-ED4C2C5507B0}"/>
              </a:ext>
            </a:extLst>
          </p:cNvPr>
          <p:cNvSpPr txBox="1"/>
          <p:nvPr/>
        </p:nvSpPr>
        <p:spPr>
          <a:xfrm>
            <a:off x="5050302" y="844062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CAMARAS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5130484-B85A-4F4D-B963-CA16306B2671}"/>
              </a:ext>
            </a:extLst>
          </p:cNvPr>
          <p:cNvGrpSpPr/>
          <p:nvPr/>
        </p:nvGrpSpPr>
        <p:grpSpPr>
          <a:xfrm>
            <a:off x="854120" y="1816802"/>
            <a:ext cx="3224395" cy="3475860"/>
            <a:chOff x="854120" y="1816802"/>
            <a:chExt cx="3224395" cy="347586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0CA32AA-B8F2-47D0-8C17-D7328761DA32}"/>
                </a:ext>
              </a:extLst>
            </p:cNvPr>
            <p:cNvGrpSpPr/>
            <p:nvPr/>
          </p:nvGrpSpPr>
          <p:grpSpPr>
            <a:xfrm>
              <a:off x="854120" y="1816802"/>
              <a:ext cx="3224395" cy="3224395"/>
              <a:chOff x="236563" y="2139224"/>
              <a:chExt cx="3654480" cy="3744361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EB1DF49C-A017-4432-8B07-4C0CB6859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6563" y="2139224"/>
                <a:ext cx="3654480" cy="3744361"/>
              </a:xfrm>
              <a:prstGeom prst="rect">
                <a:avLst/>
              </a:prstGeom>
            </p:spPr>
          </p:pic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7AC2DD14-2791-4187-A070-D3323550A0DE}"/>
                  </a:ext>
                </a:extLst>
              </p:cNvPr>
              <p:cNvSpPr/>
              <p:nvPr/>
            </p:nvSpPr>
            <p:spPr>
              <a:xfrm>
                <a:off x="399087" y="2339428"/>
                <a:ext cx="3425898" cy="428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46 Cámara IP bala 4MP.</a:t>
                </a:r>
              </a:p>
            </p:txBody>
          </p: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5BB2C92-7A9C-4B13-9BA0-B81BAB6AC24B}"/>
                </a:ext>
              </a:extLst>
            </p:cNvPr>
            <p:cNvSpPr txBox="1"/>
            <p:nvPr/>
          </p:nvSpPr>
          <p:spPr>
            <a:xfrm>
              <a:off x="1142659" y="4369332"/>
              <a:ext cx="2500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lain" startAt="28"/>
              </a:pPr>
              <a:r>
                <a:rPr lang="es-CO" dirty="0"/>
                <a:t>En postes</a:t>
              </a:r>
            </a:p>
            <a:p>
              <a:pPr algn="ctr"/>
              <a:r>
                <a:rPr lang="es-CO" dirty="0"/>
                <a:t>18 En estructuras</a:t>
              </a:r>
            </a:p>
            <a:p>
              <a:pPr algn="ctr"/>
              <a:r>
                <a:rPr lang="es-CO" dirty="0"/>
                <a:t>A-B y C.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D47D0CE-1EB4-44BC-9707-DBA3ECC08A41}"/>
              </a:ext>
            </a:extLst>
          </p:cNvPr>
          <p:cNvGrpSpPr/>
          <p:nvPr/>
        </p:nvGrpSpPr>
        <p:grpSpPr>
          <a:xfrm>
            <a:off x="4864184" y="1989204"/>
            <a:ext cx="2544175" cy="3209519"/>
            <a:chOff x="4864184" y="1989204"/>
            <a:chExt cx="2544175" cy="32095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9BFDD3E2-6D30-4C3C-A257-F72F17CDDE44}"/>
                </a:ext>
              </a:extLst>
            </p:cNvPr>
            <p:cNvGrpSpPr/>
            <p:nvPr/>
          </p:nvGrpSpPr>
          <p:grpSpPr>
            <a:xfrm>
              <a:off x="4864184" y="1989204"/>
              <a:ext cx="2544175" cy="2918253"/>
              <a:chOff x="3716449" y="2021778"/>
              <a:chExt cx="2276998" cy="2530366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FA5BF3CD-2D47-46B0-A6B3-8BCF40D5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6449" y="2275146"/>
                <a:ext cx="2276998" cy="2276998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CBEBF1B-95F3-4EF0-B24D-B1B92E7B2FFB}"/>
                  </a:ext>
                </a:extLst>
              </p:cNvPr>
              <p:cNvSpPr/>
              <p:nvPr/>
            </p:nvSpPr>
            <p:spPr>
              <a:xfrm>
                <a:off x="3767194" y="2021778"/>
                <a:ext cx="2226253" cy="320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 smtClean="0"/>
                  <a:t>12 </a:t>
                </a:r>
                <a:r>
                  <a:rPr lang="it-IT" dirty="0"/>
                  <a:t>Domo PTZ IP  4MP.</a:t>
                </a:r>
                <a:endParaRPr lang="es-CO" dirty="0"/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F29E20A-E6B1-4777-93C7-AE0E2FA32301}"/>
                </a:ext>
              </a:extLst>
            </p:cNvPr>
            <p:cNvSpPr txBox="1"/>
            <p:nvPr/>
          </p:nvSpPr>
          <p:spPr>
            <a:xfrm>
              <a:off x="5407997" y="4829391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10 En postes.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BF08710-B243-4A41-B8E1-0780415BAC3D}"/>
              </a:ext>
            </a:extLst>
          </p:cNvPr>
          <p:cNvGrpSpPr/>
          <p:nvPr/>
        </p:nvGrpSpPr>
        <p:grpSpPr>
          <a:xfrm>
            <a:off x="8061255" y="2057153"/>
            <a:ext cx="3276625" cy="3141570"/>
            <a:chOff x="8061255" y="2057153"/>
            <a:chExt cx="3276625" cy="314157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599FC250-7EBB-48D6-9AA4-485D144C4943}"/>
                </a:ext>
              </a:extLst>
            </p:cNvPr>
            <p:cNvGrpSpPr/>
            <p:nvPr/>
          </p:nvGrpSpPr>
          <p:grpSpPr>
            <a:xfrm>
              <a:off x="8061255" y="2057153"/>
              <a:ext cx="3276625" cy="2553231"/>
              <a:chOff x="5950421" y="1996135"/>
              <a:chExt cx="2898370" cy="2124562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25429285-47CD-4D2E-86D2-C2FD686155EA}"/>
                  </a:ext>
                </a:extLst>
              </p:cNvPr>
              <p:cNvSpPr/>
              <p:nvPr/>
            </p:nvSpPr>
            <p:spPr>
              <a:xfrm>
                <a:off x="5996622" y="1996135"/>
                <a:ext cx="2852169" cy="307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18 Cámara IP Domo4MP.</a:t>
                </a:r>
              </a:p>
            </p:txBody>
          </p:sp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AF6CD9B0-A4ED-4B8F-8E8E-3BE76D33E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1" t="18037" r="-891" b="22433"/>
              <a:stretch/>
            </p:blipFill>
            <p:spPr>
              <a:xfrm>
                <a:off x="5950421" y="2407516"/>
                <a:ext cx="2877822" cy="1713181"/>
              </a:xfrm>
              <a:prstGeom prst="rect">
                <a:avLst/>
              </a:prstGeom>
            </p:spPr>
          </p:pic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579D487C-4C75-497C-BC6C-6D15A009C703}"/>
                </a:ext>
              </a:extLst>
            </p:cNvPr>
            <p:cNvSpPr txBox="1"/>
            <p:nvPr/>
          </p:nvSpPr>
          <p:spPr>
            <a:xfrm>
              <a:off x="8554267" y="4829391"/>
              <a:ext cx="2500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18 En estructuras.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62A07FA-A13C-411A-A3F7-CF5FE2BB037B}"/>
              </a:ext>
            </a:extLst>
          </p:cNvPr>
          <p:cNvSpPr txBox="1"/>
          <p:nvPr/>
        </p:nvSpPr>
        <p:spPr>
          <a:xfrm>
            <a:off x="3799195" y="6226627"/>
            <a:ext cx="4825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TOTAL =   </a:t>
            </a:r>
            <a:r>
              <a:rPr lang="es-CO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76  </a:t>
            </a:r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CAMARAS</a:t>
            </a:r>
          </a:p>
        </p:txBody>
      </p:sp>
    </p:spTree>
    <p:extLst>
      <p:ext uri="{BB962C8B-B14F-4D97-AF65-F5344CB8AC3E}">
        <p14:creationId xmlns:p14="http://schemas.microsoft.com/office/powerpoint/2010/main" val="41382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119406-9DC3-4CE5-AD0F-14604F62CFDA}"/>
              </a:ext>
            </a:extLst>
          </p:cNvPr>
          <p:cNvSpPr txBox="1"/>
          <p:nvPr/>
        </p:nvSpPr>
        <p:spPr>
          <a:xfrm>
            <a:off x="3360566" y="303311"/>
            <a:ext cx="575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CUARTO DE CONTROL CCTV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392450D-6549-45CF-9881-341832880CEE}"/>
              </a:ext>
            </a:extLst>
          </p:cNvPr>
          <p:cNvGrpSpPr/>
          <p:nvPr/>
        </p:nvGrpSpPr>
        <p:grpSpPr>
          <a:xfrm>
            <a:off x="1145582" y="645805"/>
            <a:ext cx="9707350" cy="2925695"/>
            <a:chOff x="354371" y="684993"/>
            <a:chExt cx="9707350" cy="292569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AC18C2D0-3E71-4782-B539-8B489F7BDA20}"/>
                </a:ext>
              </a:extLst>
            </p:cNvPr>
            <p:cNvGrpSpPr/>
            <p:nvPr/>
          </p:nvGrpSpPr>
          <p:grpSpPr>
            <a:xfrm>
              <a:off x="354371" y="1208500"/>
              <a:ext cx="2779607" cy="1480333"/>
              <a:chOff x="1005521" y="1227589"/>
              <a:chExt cx="2779607" cy="1480333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003D59EE-8A4F-4EA4-BA9E-BD54F226D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5521" y="1607418"/>
                <a:ext cx="2456481" cy="1100504"/>
              </a:xfrm>
              <a:prstGeom prst="rect">
                <a:avLst/>
              </a:prstGeom>
            </p:spPr>
          </p:pic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C51A422A-823B-403F-B022-AE44B8CDDC7E}"/>
                  </a:ext>
                </a:extLst>
              </p:cNvPr>
              <p:cNvSpPr/>
              <p:nvPr/>
            </p:nvSpPr>
            <p:spPr>
              <a:xfrm>
                <a:off x="1005521" y="1227589"/>
                <a:ext cx="27796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1 SWITCH 24 PUERTOS</a:t>
                </a:r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D85DFA0-C164-421C-AEFD-3D0F77A75473}"/>
                </a:ext>
              </a:extLst>
            </p:cNvPr>
            <p:cNvGrpSpPr/>
            <p:nvPr/>
          </p:nvGrpSpPr>
          <p:grpSpPr>
            <a:xfrm>
              <a:off x="3047388" y="1186606"/>
              <a:ext cx="2001656" cy="2424082"/>
              <a:chOff x="4873960" y="1227589"/>
              <a:chExt cx="2444079" cy="2795826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A4D7AF59-A64D-43EF-A863-DF3CC2890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960" y="1579336"/>
                <a:ext cx="2444079" cy="2444079"/>
              </a:xfrm>
              <a:prstGeom prst="rect">
                <a:avLst/>
              </a:prstGeom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256DAE02-393F-4D85-AFE7-8238A055837B}"/>
                  </a:ext>
                </a:extLst>
              </p:cNvPr>
              <p:cNvSpPr/>
              <p:nvPr/>
            </p:nvSpPr>
            <p:spPr>
              <a:xfrm>
                <a:off x="5276418" y="1227589"/>
                <a:ext cx="2008594" cy="425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/>
                  <a:t>1 RACK 42RU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5E17677E-52B0-4CB5-8194-2617D068F3C9}"/>
                </a:ext>
              </a:extLst>
            </p:cNvPr>
            <p:cNvGrpSpPr/>
            <p:nvPr/>
          </p:nvGrpSpPr>
          <p:grpSpPr>
            <a:xfrm>
              <a:off x="5244221" y="684993"/>
              <a:ext cx="2645324" cy="2833536"/>
              <a:chOff x="6445583" y="645302"/>
              <a:chExt cx="2956576" cy="3062445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7ABA4C24-2A91-4CE4-89D4-F54C65D08218}"/>
                  </a:ext>
                </a:extLst>
              </p:cNvPr>
              <p:cNvGrpSpPr/>
              <p:nvPr/>
            </p:nvGrpSpPr>
            <p:grpSpPr>
              <a:xfrm>
                <a:off x="6445583" y="645302"/>
                <a:ext cx="2956576" cy="3062445"/>
                <a:chOff x="6702142" y="1206051"/>
                <a:chExt cx="2956576" cy="3062445"/>
              </a:xfrm>
            </p:grpSpPr>
            <p:pic>
              <p:nvPicPr>
                <p:cNvPr id="4102" name="Picture 6" descr="https://gvscolombia.net/Galeria/Adjuntos/e237f030abc84a1484bf7a6106119bcf.png">
                  <a:extLst>
                    <a:ext uri="{FF2B5EF4-FFF2-40B4-BE49-F238E27FC236}">
                      <a16:creationId xmlns:a16="http://schemas.microsoft.com/office/drawing/2014/main" id="{A4CB7C6F-6389-421F-9C38-67A38CB7E3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466" b="24266"/>
                <a:stretch/>
              </p:blipFill>
              <p:spPr bwMode="auto">
                <a:xfrm>
                  <a:off x="6702142" y="2782286"/>
                  <a:ext cx="2956576" cy="14862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9E787736-F358-42B4-8688-9B0D542450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6811969" y="1206051"/>
                  <a:ext cx="2813765" cy="2796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44A3A21D-59D8-45D9-84AF-50284F7B8185}"/>
                  </a:ext>
                </a:extLst>
              </p:cNvPr>
              <p:cNvSpPr/>
              <p:nvPr/>
            </p:nvSpPr>
            <p:spPr>
              <a:xfrm>
                <a:off x="7137377" y="1207732"/>
                <a:ext cx="2231797" cy="399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/>
                  <a:t>3 NVR DE 32 CH</a:t>
                </a:r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8C8E48F-D12D-49D2-9172-BFDA41A7F0D7}"/>
                </a:ext>
              </a:extLst>
            </p:cNvPr>
            <p:cNvGrpSpPr/>
            <p:nvPr/>
          </p:nvGrpSpPr>
          <p:grpSpPr>
            <a:xfrm>
              <a:off x="8191543" y="1205383"/>
              <a:ext cx="1870178" cy="2294369"/>
              <a:chOff x="8433295" y="1224160"/>
              <a:chExt cx="1870178" cy="2294369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7A60E86-C0D6-4E7E-90D6-BDE2D982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3295" y="1648351"/>
                <a:ext cx="1870178" cy="1870178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953D343-E506-4189-AADF-6765E687124E}"/>
                  </a:ext>
                </a:extLst>
              </p:cNvPr>
              <p:cNvSpPr txBox="1"/>
              <p:nvPr/>
            </p:nvSpPr>
            <p:spPr>
              <a:xfrm>
                <a:off x="8490309" y="1224160"/>
                <a:ext cx="1813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/>
                  <a:t>1 UPS 2000VA</a:t>
                </a:r>
              </a:p>
            </p:txBody>
          </p:sp>
        </p:grp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30F89B9-B764-4B00-8EEB-774A5B4EA667}"/>
              </a:ext>
            </a:extLst>
          </p:cNvPr>
          <p:cNvGrpSpPr/>
          <p:nvPr/>
        </p:nvGrpSpPr>
        <p:grpSpPr>
          <a:xfrm>
            <a:off x="2373822" y="3686278"/>
            <a:ext cx="7213904" cy="2047437"/>
            <a:chOff x="337273" y="3832859"/>
            <a:chExt cx="7213904" cy="2047437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EA86CB7-8447-46E4-8B65-5902E3935BD6}"/>
                </a:ext>
              </a:extLst>
            </p:cNvPr>
            <p:cNvGrpSpPr/>
            <p:nvPr/>
          </p:nvGrpSpPr>
          <p:grpSpPr>
            <a:xfrm>
              <a:off x="337273" y="3832859"/>
              <a:ext cx="2322071" cy="2047437"/>
              <a:chOff x="337273" y="3832859"/>
              <a:chExt cx="2322071" cy="2047437"/>
            </a:xfrm>
          </p:grpSpPr>
          <p:pic>
            <p:nvPicPr>
              <p:cNvPr id="4108" name="Picture 12" descr="Imagen de 42LS33A">
                <a:extLst>
                  <a:ext uri="{FF2B5EF4-FFF2-40B4-BE49-F238E27FC236}">
                    <a16:creationId xmlns:a16="http://schemas.microsoft.com/office/drawing/2014/main" id="{EB260253-3E7B-4254-9E64-45E3E0811B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25" b="6698"/>
              <a:stretch/>
            </p:blipFill>
            <p:spPr bwMode="auto">
              <a:xfrm>
                <a:off x="337273" y="4375052"/>
                <a:ext cx="2322071" cy="1505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4C83E1A5-F16A-4C38-A8D3-D34366E00C77}"/>
                  </a:ext>
                </a:extLst>
              </p:cNvPr>
              <p:cNvSpPr txBox="1"/>
              <p:nvPr/>
            </p:nvSpPr>
            <p:spPr>
              <a:xfrm>
                <a:off x="389681" y="3832859"/>
                <a:ext cx="2170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6 MONITORES 42”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E84B499D-C4BA-4023-92AD-168A3AB8D958}"/>
                </a:ext>
              </a:extLst>
            </p:cNvPr>
            <p:cNvGrpSpPr/>
            <p:nvPr/>
          </p:nvGrpSpPr>
          <p:grpSpPr>
            <a:xfrm>
              <a:off x="2734177" y="3851585"/>
              <a:ext cx="2896947" cy="1969815"/>
              <a:chOff x="2734177" y="3851585"/>
              <a:chExt cx="2896947" cy="1969815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AC3A791E-AEEF-4A4A-AE8D-03164141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8519" y="4194616"/>
                <a:ext cx="1764408" cy="1626784"/>
              </a:xfrm>
              <a:prstGeom prst="rect">
                <a:avLst/>
              </a:prstGeom>
            </p:spPr>
          </p:pic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4F9BE1A-E9A8-4D9E-8E7F-2CB159BD4CA1}"/>
                  </a:ext>
                </a:extLst>
              </p:cNvPr>
              <p:cNvSpPr txBox="1"/>
              <p:nvPr/>
            </p:nvSpPr>
            <p:spPr>
              <a:xfrm>
                <a:off x="2734177" y="3851585"/>
                <a:ext cx="2896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3 EQUIPO DE COMPUTO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EA8A3BE3-8121-45D3-BA06-678ACC969140}"/>
                </a:ext>
              </a:extLst>
            </p:cNvPr>
            <p:cNvGrpSpPr/>
            <p:nvPr/>
          </p:nvGrpSpPr>
          <p:grpSpPr>
            <a:xfrm>
              <a:off x="5999257" y="3832859"/>
              <a:ext cx="1551920" cy="1241164"/>
              <a:chOff x="5999257" y="3832859"/>
              <a:chExt cx="1551920" cy="1241164"/>
            </a:xfrm>
          </p:grpSpPr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528A273-E04C-496F-8BE7-74EE8DD354A1}"/>
                  </a:ext>
                </a:extLst>
              </p:cNvPr>
              <p:cNvSpPr txBox="1"/>
              <p:nvPr/>
            </p:nvSpPr>
            <p:spPr>
              <a:xfrm>
                <a:off x="6157536" y="3832859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dirty="0"/>
                  <a:t>1 ROUTER</a:t>
                </a:r>
              </a:p>
            </p:txBody>
          </p:sp>
          <p:pic>
            <p:nvPicPr>
              <p:cNvPr id="4112" name="Picture 16" descr="TWG-431BR">
                <a:extLst>
                  <a:ext uri="{FF2B5EF4-FFF2-40B4-BE49-F238E27FC236}">
                    <a16:creationId xmlns:a16="http://schemas.microsoft.com/office/drawing/2014/main" id="{39622F5B-86DC-45EF-B928-571CBE7D92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302" b="26950"/>
              <a:stretch/>
            </p:blipFill>
            <p:spPr bwMode="auto">
              <a:xfrm>
                <a:off x="5999257" y="4348532"/>
                <a:ext cx="1551920" cy="725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536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4DE72D8-EFAE-46AF-82FD-0866FA10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" t="4030" r="3425" b="5283"/>
          <a:stretch/>
        </p:blipFill>
        <p:spPr>
          <a:xfrm>
            <a:off x="7035929" y="227153"/>
            <a:ext cx="4988583" cy="40464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1782EF-66EE-49DE-92AF-FAC072C4C257}"/>
              </a:ext>
            </a:extLst>
          </p:cNvPr>
          <p:cNvSpPr txBox="1"/>
          <p:nvPr/>
        </p:nvSpPr>
        <p:spPr>
          <a:xfrm>
            <a:off x="2664802" y="46585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POSTES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B285E14-5B41-4AD8-BD82-4BA6970344B2}"/>
              </a:ext>
            </a:extLst>
          </p:cNvPr>
          <p:cNvGrpSpPr/>
          <p:nvPr/>
        </p:nvGrpSpPr>
        <p:grpSpPr>
          <a:xfrm>
            <a:off x="167487" y="1338854"/>
            <a:ext cx="10833447" cy="1462597"/>
            <a:chOff x="209691" y="916823"/>
            <a:chExt cx="10564836" cy="1462597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95479AB-FB94-4327-BF9C-34364A280AD6}"/>
                </a:ext>
              </a:extLst>
            </p:cNvPr>
            <p:cNvSpPr/>
            <p:nvPr/>
          </p:nvSpPr>
          <p:spPr>
            <a:xfrm>
              <a:off x="209691" y="916823"/>
              <a:ext cx="78110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it-IT" sz="1600" dirty="0">
                  <a:latin typeface="Arial" panose="020B0604020202020204" pitchFamily="34" charset="0"/>
                  <a:cs typeface="Arial" panose="020B0604020202020204" pitchFamily="34" charset="0"/>
                </a:rPr>
                <a:t>19 POSTES DE DISTRIBUTION TIPO RETIE 8.0 MTS 3 TRAMOS</a:t>
              </a:r>
              <a:endParaRPr lang="es-CO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A890EC8D-1429-4B14-8315-4628B068E052}"/>
                </a:ext>
              </a:extLst>
            </p:cNvPr>
            <p:cNvGrpSpPr/>
            <p:nvPr/>
          </p:nvGrpSpPr>
          <p:grpSpPr>
            <a:xfrm>
              <a:off x="209691" y="1489799"/>
              <a:ext cx="10564836" cy="889621"/>
              <a:chOff x="209691" y="1489799"/>
              <a:chExt cx="10564836" cy="889621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48D94826-3FEC-4A18-B7E4-AABB76F3B478}"/>
                  </a:ext>
                </a:extLst>
              </p:cNvPr>
              <p:cNvSpPr/>
              <p:nvPr/>
            </p:nvSpPr>
            <p:spPr>
              <a:xfrm>
                <a:off x="209691" y="1489799"/>
                <a:ext cx="105648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12 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POSTES DE DISTRIBUTION TIPO RETIE 14.0 MTS 4 TRAMOS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C286A1D6-537D-4721-8056-CC5B35B0D61C}"/>
                  </a:ext>
                </a:extLst>
              </p:cNvPr>
              <p:cNvSpPr/>
              <p:nvPr/>
            </p:nvSpPr>
            <p:spPr>
              <a:xfrm>
                <a:off x="209692" y="2040866"/>
                <a:ext cx="74431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 POSTE DE DISTRIBUTION TIPO RETIE 16.0 MTS 3 TRAMOS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361D062-DB0D-4526-A4BC-1E941F690308}"/>
              </a:ext>
            </a:extLst>
          </p:cNvPr>
          <p:cNvGrpSpPr/>
          <p:nvPr/>
        </p:nvGrpSpPr>
        <p:grpSpPr>
          <a:xfrm>
            <a:off x="0" y="4201207"/>
            <a:ext cx="12192000" cy="1952502"/>
            <a:chOff x="0" y="4201207"/>
            <a:chExt cx="12192000" cy="195250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D78CCAF-A219-4C0F-9D07-F623333F7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867" r="3520" b="10967"/>
            <a:stretch/>
          </p:blipFill>
          <p:spPr>
            <a:xfrm>
              <a:off x="5013088" y="4201207"/>
              <a:ext cx="7178912" cy="1952502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7B02DE2-AFAA-4B3B-A579-DE9E50A23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99"/>
            <a:stretch/>
          </p:blipFill>
          <p:spPr>
            <a:xfrm>
              <a:off x="0" y="4201207"/>
              <a:ext cx="3069507" cy="1952502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94C8E5B-91EE-4123-AF19-E8649EBFA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7217"/>
            <a:stretch/>
          </p:blipFill>
          <p:spPr>
            <a:xfrm>
              <a:off x="2394269" y="4201207"/>
              <a:ext cx="2618819" cy="1952502"/>
            </a:xfrm>
            <a:prstGeom prst="rect">
              <a:avLst/>
            </a:prstGeom>
          </p:spPr>
        </p:pic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0E04A72-5CC7-40E1-A89B-1DA746AD610F}"/>
              </a:ext>
            </a:extLst>
          </p:cNvPr>
          <p:cNvSpPr/>
          <p:nvPr/>
        </p:nvSpPr>
        <p:spPr>
          <a:xfrm>
            <a:off x="80351" y="3289649"/>
            <a:ext cx="8183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Para redes de distribución energía y telecomunicaciones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DD8C694-72D2-4D25-83B7-B70C33422CAC}"/>
              </a:ext>
            </a:extLst>
          </p:cNvPr>
          <p:cNvSpPr/>
          <p:nvPr/>
        </p:nvSpPr>
        <p:spPr>
          <a:xfrm>
            <a:off x="8461856" y="209356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 de trasportar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801C5A7-BDC0-42B0-B4DA-A8AB89E22EED}"/>
              </a:ext>
            </a:extLst>
          </p:cNvPr>
          <p:cNvSpPr/>
          <p:nvPr/>
        </p:nvSpPr>
        <p:spPr>
          <a:xfrm>
            <a:off x="8080866" y="425406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 de instalar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320E262F-E7BC-4DD3-904B-6846D05DD492}"/>
              </a:ext>
            </a:extLst>
          </p:cNvPr>
          <p:cNvSpPr/>
          <p:nvPr/>
        </p:nvSpPr>
        <p:spPr>
          <a:xfrm>
            <a:off x="10881102" y="3553795"/>
            <a:ext cx="648416" cy="647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7208872-B6E9-44D6-A5DC-53A45484321F}"/>
              </a:ext>
            </a:extLst>
          </p:cNvPr>
          <p:cNvSpPr txBox="1"/>
          <p:nvPr/>
        </p:nvSpPr>
        <p:spPr>
          <a:xfrm>
            <a:off x="10287111" y="31588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Empotramiento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68084146-95B3-4EA5-8C58-DE21348C7858}"/>
              </a:ext>
            </a:extLst>
          </p:cNvPr>
          <p:cNvSpPr/>
          <p:nvPr/>
        </p:nvSpPr>
        <p:spPr>
          <a:xfrm rot="3874380">
            <a:off x="4196034" y="378441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AB165A3-796E-4F70-8754-B894B5F2E975}"/>
              </a:ext>
            </a:extLst>
          </p:cNvPr>
          <p:cNvSpPr txBox="1"/>
          <p:nvPr/>
        </p:nvSpPr>
        <p:spPr>
          <a:xfrm>
            <a:off x="4863325" y="386262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Empotramiento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05894B0-A23F-468B-B33D-E6610F573A56}"/>
              </a:ext>
            </a:extLst>
          </p:cNvPr>
          <p:cNvSpPr txBox="1"/>
          <p:nvPr/>
        </p:nvSpPr>
        <p:spPr>
          <a:xfrm>
            <a:off x="113784" y="6389305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accent4">
                    <a:lumMod val="50000"/>
                  </a:schemeClr>
                </a:solidFill>
              </a:rPr>
              <a:t>POSTES MODULARES 3 Y 4 TRAMOS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7463B273-C584-4898-9919-E9C37E79D0F1}"/>
              </a:ext>
            </a:extLst>
          </p:cNvPr>
          <p:cNvSpPr/>
          <p:nvPr/>
        </p:nvSpPr>
        <p:spPr>
          <a:xfrm rot="13299696">
            <a:off x="142261" y="5778975"/>
            <a:ext cx="484632" cy="67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92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  <a:alpha val="33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3583BE-0C6D-4C11-AD00-8FE1B1879773}"/>
              </a:ext>
            </a:extLst>
          </p:cNvPr>
          <p:cNvSpPr/>
          <p:nvPr/>
        </p:nvSpPr>
        <p:spPr>
          <a:xfrm>
            <a:off x="4055039" y="399550"/>
            <a:ext cx="4563044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EQUIPOS EN TABLEROS 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FEFA29B-357B-4458-9406-D3CE13841ACC}"/>
              </a:ext>
            </a:extLst>
          </p:cNvPr>
          <p:cNvGrpSpPr/>
          <p:nvPr/>
        </p:nvGrpSpPr>
        <p:grpSpPr>
          <a:xfrm>
            <a:off x="6791210" y="1176985"/>
            <a:ext cx="4249284" cy="3901270"/>
            <a:chOff x="6859936" y="1875658"/>
            <a:chExt cx="4249284" cy="3901270"/>
          </a:xfrm>
          <a:effectLst>
            <a:glow rad="127000">
              <a:schemeClr val="accent2">
                <a:lumMod val="20000"/>
                <a:lumOff val="80000"/>
              </a:schemeClr>
            </a:glow>
          </a:effectLst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E1BEC86-4924-47FD-BDF0-22A3E7483F21}"/>
                </a:ext>
              </a:extLst>
            </p:cNvPr>
            <p:cNvSpPr/>
            <p:nvPr/>
          </p:nvSpPr>
          <p:spPr>
            <a:xfrm>
              <a:off x="7294448" y="1875658"/>
              <a:ext cx="32623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TABLERO ENERGÍA SOLAR</a:t>
              </a:r>
              <a:endParaRPr lang="es-CO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5468AC0A-EF7D-43B3-8D67-F27655E11C96}"/>
                </a:ext>
              </a:extLst>
            </p:cNvPr>
            <p:cNvGrpSpPr/>
            <p:nvPr/>
          </p:nvGrpSpPr>
          <p:grpSpPr>
            <a:xfrm>
              <a:off x="10043485" y="2416180"/>
              <a:ext cx="1021209" cy="1665028"/>
              <a:chOff x="9448495" y="1853472"/>
              <a:chExt cx="1268456" cy="1860400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03BACCC4-87F4-4802-96C4-020B1297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48495" y="2192018"/>
                <a:ext cx="1215538" cy="1521854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7A501D5A-84DD-4AF1-B03A-18D45A305B1F}"/>
                  </a:ext>
                </a:extLst>
              </p:cNvPr>
              <p:cNvSpPr/>
              <p:nvPr/>
            </p:nvSpPr>
            <p:spPr>
              <a:xfrm>
                <a:off x="9691132" y="1853472"/>
                <a:ext cx="1025819" cy="412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MPPT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6A947DD-5DD7-408A-8526-5505BE0E41C2}"/>
                </a:ext>
              </a:extLst>
            </p:cNvPr>
            <p:cNvGrpSpPr/>
            <p:nvPr/>
          </p:nvGrpSpPr>
          <p:grpSpPr>
            <a:xfrm>
              <a:off x="8011099" y="2416180"/>
              <a:ext cx="2032388" cy="1362035"/>
              <a:chOff x="7980302" y="2048844"/>
              <a:chExt cx="2104245" cy="1665028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93D5E030-957A-419D-972B-3CBF5A7A13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4731" b="34786"/>
              <a:stretch/>
            </p:blipFill>
            <p:spPr>
              <a:xfrm>
                <a:off x="7980302" y="2286975"/>
                <a:ext cx="2104245" cy="1426897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408972B-6084-4781-A42D-424CCBD75114}"/>
                  </a:ext>
                </a:extLst>
              </p:cNvPr>
              <p:cNvSpPr/>
              <p:nvPr/>
            </p:nvSpPr>
            <p:spPr>
              <a:xfrm>
                <a:off x="8420667" y="2048844"/>
                <a:ext cx="1120615" cy="451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Inversor 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987E845D-F627-4D95-AEC9-84DD7DA9946C}"/>
                </a:ext>
              </a:extLst>
            </p:cNvPr>
            <p:cNvGrpSpPr/>
            <p:nvPr/>
          </p:nvGrpSpPr>
          <p:grpSpPr>
            <a:xfrm>
              <a:off x="9268052" y="4047657"/>
              <a:ext cx="1841168" cy="1029375"/>
              <a:chOff x="8164364" y="3515926"/>
              <a:chExt cx="1841168" cy="1029375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B933FFD-494B-4BBF-8718-2EE2BBCEE71A}"/>
                  </a:ext>
                </a:extLst>
              </p:cNvPr>
              <p:cNvSpPr/>
              <p:nvPr/>
            </p:nvSpPr>
            <p:spPr>
              <a:xfrm>
                <a:off x="8294807" y="3515926"/>
                <a:ext cx="17107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Switch  POE 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9EE0EDE4-B220-4700-9696-F50FF6521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885" b="29383"/>
              <a:stretch/>
            </p:blipFill>
            <p:spPr>
              <a:xfrm>
                <a:off x="8164364" y="3785645"/>
                <a:ext cx="1820329" cy="759656"/>
              </a:xfrm>
              <a:prstGeom prst="rect">
                <a:avLst/>
              </a:prstGeom>
            </p:spPr>
          </p:pic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4E34431-1564-4AE0-A7F9-D9A6212798F4}"/>
                </a:ext>
              </a:extLst>
            </p:cNvPr>
            <p:cNvGrpSpPr/>
            <p:nvPr/>
          </p:nvGrpSpPr>
          <p:grpSpPr>
            <a:xfrm>
              <a:off x="6859936" y="2416180"/>
              <a:ext cx="979755" cy="1654027"/>
              <a:chOff x="6916808" y="1863603"/>
              <a:chExt cx="979755" cy="1654027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116D86D6-5E81-47AA-AD05-54B28A578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7659" y="2155595"/>
                <a:ext cx="894160" cy="1362035"/>
              </a:xfrm>
              <a:prstGeom prst="rect">
                <a:avLst/>
              </a:prstGeom>
            </p:spPr>
          </p:pic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0C636DF3-83E7-4A00-8F71-F0B271830FCE}"/>
                  </a:ext>
                </a:extLst>
              </p:cNvPr>
              <p:cNvSpPr/>
              <p:nvPr/>
            </p:nvSpPr>
            <p:spPr>
              <a:xfrm>
                <a:off x="6916808" y="1863603"/>
                <a:ext cx="9797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Regleta</a:t>
                </a:r>
                <a:endParaRPr lang="es-CO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0D229915-FFFF-455C-9F04-7DADE0B1672D}"/>
                </a:ext>
              </a:extLst>
            </p:cNvPr>
            <p:cNvGrpSpPr/>
            <p:nvPr/>
          </p:nvGrpSpPr>
          <p:grpSpPr>
            <a:xfrm>
              <a:off x="6880787" y="4094244"/>
              <a:ext cx="1762021" cy="1682684"/>
              <a:chOff x="7088503" y="3787314"/>
              <a:chExt cx="1762021" cy="1682684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7E05B800-C816-407F-990C-E922F06233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6094" b="16100"/>
              <a:stretch/>
            </p:blipFill>
            <p:spPr>
              <a:xfrm>
                <a:off x="7274194" y="4152801"/>
                <a:ext cx="1551605" cy="1317197"/>
              </a:xfrm>
              <a:prstGeom prst="rect">
                <a:avLst/>
              </a:prstGeom>
            </p:spPr>
          </p:pic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CBB0A7B-E714-40CF-A9C5-DF42484CD7D7}"/>
                  </a:ext>
                </a:extLst>
              </p:cNvPr>
              <p:cNvSpPr/>
              <p:nvPr/>
            </p:nvSpPr>
            <p:spPr>
              <a:xfrm>
                <a:off x="7088503" y="3787314"/>
                <a:ext cx="1762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dirty="0">
                    <a:latin typeface="Arial" panose="020B0604020202020204" pitchFamily="34" charset="0"/>
                    <a:cs typeface="Arial" panose="020B0604020202020204" pitchFamily="34" charset="0"/>
                  </a:rPr>
                  <a:t>Batería 100AH </a:t>
                </a:r>
              </a:p>
            </p:txBody>
          </p:sp>
        </p:grp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19BC88E-139A-4E7C-B3F1-C54768996299}"/>
              </a:ext>
            </a:extLst>
          </p:cNvPr>
          <p:cNvGrpSpPr/>
          <p:nvPr/>
        </p:nvGrpSpPr>
        <p:grpSpPr>
          <a:xfrm>
            <a:off x="377296" y="1176985"/>
            <a:ext cx="5454935" cy="4504030"/>
            <a:chOff x="416611" y="1555954"/>
            <a:chExt cx="5454935" cy="4504030"/>
          </a:xfrm>
          <a:effectLst>
            <a:glow rad="127000">
              <a:schemeClr val="accent2">
                <a:lumMod val="20000"/>
                <a:lumOff val="80000"/>
              </a:schemeClr>
            </a:glow>
          </a:effectLst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BB89230E-D5DA-4FB0-88A4-634B700A0BE7}"/>
                </a:ext>
              </a:extLst>
            </p:cNvPr>
            <p:cNvGrpSpPr/>
            <p:nvPr/>
          </p:nvGrpSpPr>
          <p:grpSpPr>
            <a:xfrm>
              <a:off x="416611" y="1555954"/>
              <a:ext cx="5454935" cy="4214169"/>
              <a:chOff x="591780" y="1858127"/>
              <a:chExt cx="5454935" cy="4214169"/>
            </a:xfrm>
          </p:grpSpPr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172BB684-A98F-4BF5-9AB3-EA8D5A69BD81}"/>
                  </a:ext>
                </a:extLst>
              </p:cNvPr>
              <p:cNvSpPr/>
              <p:nvPr/>
            </p:nvSpPr>
            <p:spPr>
              <a:xfrm>
                <a:off x="884420" y="1858127"/>
                <a:ext cx="4963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b="1" dirty="0">
                    <a:solidFill>
                      <a:schemeClr val="accent3">
                        <a:lumMod val="7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TABLERO CON ENERGÍA CONVENCIONAL </a:t>
                </a:r>
                <a:endParaRPr lang="es-CO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E4226CDA-5161-4204-A684-9C206823A756}"/>
                  </a:ext>
                </a:extLst>
              </p:cNvPr>
              <p:cNvGrpSpPr/>
              <p:nvPr/>
            </p:nvGrpSpPr>
            <p:grpSpPr>
              <a:xfrm>
                <a:off x="591780" y="2417537"/>
                <a:ext cx="5454935" cy="3654759"/>
                <a:chOff x="591780" y="2417537"/>
                <a:chExt cx="5454935" cy="3654759"/>
              </a:xfrm>
            </p:grpSpPr>
            <p:pic>
              <p:nvPicPr>
                <p:cNvPr id="7178" name="Picture 10">
                  <a:extLst>
                    <a:ext uri="{FF2B5EF4-FFF2-40B4-BE49-F238E27FC236}">
                      <a16:creationId xmlns:a16="http://schemas.microsoft.com/office/drawing/2014/main" id="{CDBA2CB6-1AC8-4063-B74C-5861594FD8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 bwMode="auto">
                <a:xfrm>
                  <a:off x="4194453" y="2693650"/>
                  <a:ext cx="1588492" cy="1848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B7DFC467-1A2A-4AFF-918A-56D8A6638AB1}"/>
                    </a:ext>
                  </a:extLst>
                </p:cNvPr>
                <p:cNvGrpSpPr/>
                <p:nvPr/>
              </p:nvGrpSpPr>
              <p:grpSpPr>
                <a:xfrm>
                  <a:off x="591780" y="2417537"/>
                  <a:ext cx="5454935" cy="3654759"/>
                  <a:chOff x="591780" y="2426727"/>
                  <a:chExt cx="5454935" cy="3654759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04E835E6-509C-42F8-BA54-3AAD73BCB2D4}"/>
                      </a:ext>
                    </a:extLst>
                  </p:cNvPr>
                  <p:cNvGrpSpPr/>
                  <p:nvPr/>
                </p:nvGrpSpPr>
                <p:grpSpPr>
                  <a:xfrm>
                    <a:off x="591780" y="2426727"/>
                    <a:ext cx="5454935" cy="2110057"/>
                    <a:chOff x="1332972" y="2733118"/>
                    <a:chExt cx="5454935" cy="2110057"/>
                  </a:xfrm>
                </p:grpSpPr>
                <p:grpSp>
                  <p:nvGrpSpPr>
                    <p:cNvPr id="25" name="Grupo 24">
                      <a:extLst>
                        <a:ext uri="{FF2B5EF4-FFF2-40B4-BE49-F238E27FC236}">
                          <a16:creationId xmlns:a16="http://schemas.microsoft.com/office/drawing/2014/main" id="{6124B109-38B0-46E9-988F-F4A7FCF156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2972" y="2733118"/>
                      <a:ext cx="5454935" cy="2110057"/>
                      <a:chOff x="6901590" y="1729096"/>
                      <a:chExt cx="5454935" cy="2110057"/>
                    </a:xfrm>
                  </p:grpSpPr>
                  <p:pic>
                    <p:nvPicPr>
                      <p:cNvPr id="26" name="Imagen 25">
                        <a:extLst>
                          <a:ext uri="{FF2B5EF4-FFF2-40B4-BE49-F238E27FC236}">
                            <a16:creationId xmlns:a16="http://schemas.microsoft.com/office/drawing/2014/main" id="{6B583A66-6CC7-4199-A549-7D5E1E29D7C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37659" y="2155595"/>
                        <a:ext cx="894160" cy="136203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Rectángulo 26">
                        <a:extLst>
                          <a:ext uri="{FF2B5EF4-FFF2-40B4-BE49-F238E27FC236}">
                            <a16:creationId xmlns:a16="http://schemas.microsoft.com/office/drawing/2014/main" id="{23AB7241-BD97-4859-B020-E8F0EBF1FE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1590" y="1832663"/>
                        <a:ext cx="979755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Regleta</a:t>
                        </a:r>
                        <a:endParaRPr lang="es-CO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4" name="Rectángulo 33">
                        <a:extLst>
                          <a:ext uri="{FF2B5EF4-FFF2-40B4-BE49-F238E27FC236}">
                            <a16:creationId xmlns:a16="http://schemas.microsoft.com/office/drawing/2014/main" id="{D17DC290-A21B-49AD-A2A1-FFFAB32876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50783" y="1729096"/>
                        <a:ext cx="2005742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Tablero tipo poste</a:t>
                        </a:r>
                      </a:p>
                    </p:txBody>
                  </p:sp>
                  <p:sp>
                    <p:nvSpPr>
                      <p:cNvPr id="35" name="Rectángulo 34">
                        <a:extLst>
                          <a:ext uri="{FF2B5EF4-FFF2-40B4-BE49-F238E27FC236}">
                            <a16:creationId xmlns:a16="http://schemas.microsoft.com/office/drawing/2014/main" id="{BC974A32-B1AF-4AF7-832D-568157A33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41113" y="3469821"/>
                        <a:ext cx="1313180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a:t>3 Gabinete</a:t>
                        </a:r>
                        <a:endParaRPr lang="es-CO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" name="Grupo 27">
                      <a:extLst>
                        <a:ext uri="{FF2B5EF4-FFF2-40B4-BE49-F238E27FC236}">
                          <a16:creationId xmlns:a16="http://schemas.microsoft.com/office/drawing/2014/main" id="{2904ED2E-6B14-432E-BFFE-FAA90D0964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30386" y="3159617"/>
                      <a:ext cx="1820329" cy="1029375"/>
                      <a:chOff x="8224976" y="3989921"/>
                      <a:chExt cx="1820329" cy="1029375"/>
                    </a:xfrm>
                  </p:grpSpPr>
                  <p:sp>
                    <p:nvSpPr>
                      <p:cNvPr id="29" name="Rectángulo 28">
                        <a:extLst>
                          <a:ext uri="{FF2B5EF4-FFF2-40B4-BE49-F238E27FC236}">
                            <a16:creationId xmlns:a16="http://schemas.microsoft.com/office/drawing/2014/main" id="{9401C490-5C9B-4F84-932A-5C80C18D63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5419" y="3989921"/>
                        <a:ext cx="1479892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s-CO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Switch POE </a:t>
                        </a:r>
                      </a:p>
                    </p:txBody>
                  </p:sp>
                  <p:pic>
                    <p:nvPicPr>
                      <p:cNvPr id="30" name="Imagen 29">
                        <a:extLst>
                          <a:ext uri="{FF2B5EF4-FFF2-40B4-BE49-F238E27FC236}">
                            <a16:creationId xmlns:a16="http://schemas.microsoft.com/office/drawing/2014/main" id="{9F50F15C-8109-4D35-8A7B-7B6753B2D3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t="28885" b="29383"/>
                      <a:stretch/>
                    </p:blipFill>
                    <p:spPr>
                      <a:xfrm>
                        <a:off x="8224976" y="4259640"/>
                        <a:ext cx="1820329" cy="75965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3" name="Imagen 22">
                    <a:extLst>
                      <a:ext uri="{FF2B5EF4-FFF2-40B4-BE49-F238E27FC236}">
                        <a16:creationId xmlns:a16="http://schemas.microsoft.com/office/drawing/2014/main" id="{FAF2FAA7-FCA3-425C-B05D-842C41E7AD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614215" y="4459731"/>
                    <a:ext cx="2523793" cy="1621755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7AEE43EA-D317-4B87-BDB3-8CA8694E8A38}"/>
                </a:ext>
              </a:extLst>
            </p:cNvPr>
            <p:cNvSpPr txBox="1"/>
            <p:nvPr/>
          </p:nvSpPr>
          <p:spPr>
            <a:xfrm>
              <a:off x="1227465" y="5690652"/>
              <a:ext cx="2993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PARA BIENESTAR A,B Y C</a:t>
              </a:r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049E88C-312B-40DF-9C75-FCE7EB10BE46}"/>
              </a:ext>
            </a:extLst>
          </p:cNvPr>
          <p:cNvSpPr/>
          <p:nvPr/>
        </p:nvSpPr>
        <p:spPr>
          <a:xfrm>
            <a:off x="6096000" y="1164294"/>
            <a:ext cx="251782" cy="4964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4255C8E-2152-4C85-A2F9-014E1A624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6762" y="4564585"/>
            <a:ext cx="1855993" cy="1488531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437CA8E0-9294-46FD-8F42-0902CA50C10D}"/>
              </a:ext>
            </a:extLst>
          </p:cNvPr>
          <p:cNvSpPr/>
          <p:nvPr/>
        </p:nvSpPr>
        <p:spPr>
          <a:xfrm>
            <a:off x="9178487" y="4341687"/>
            <a:ext cx="16610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127000">
              <a:schemeClr val="accent2">
                <a:lumMod val="40000"/>
                <a:lumOff val="60000"/>
              </a:schemeClr>
            </a:glow>
            <a:outerShdw blurRad="50800" dist="25400" dir="5400000" algn="ctr" rotWithShape="0">
              <a:schemeClr val="bg1"/>
            </a:outerShdw>
          </a:effectLst>
        </p:spPr>
        <p:txBody>
          <a:bodyPr wrap="none">
            <a:spAutoFit/>
          </a:bodyPr>
          <a:lstStyle/>
          <a:p>
            <a:r>
              <a:rPr lang="es-CO" dirty="0"/>
              <a:t>Gabinete Rack</a:t>
            </a:r>
          </a:p>
        </p:txBody>
      </p:sp>
    </p:spTree>
    <p:extLst>
      <p:ext uri="{BB962C8B-B14F-4D97-AF65-F5344CB8AC3E}">
        <p14:creationId xmlns:p14="http://schemas.microsoft.com/office/powerpoint/2010/main" val="3722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688A119-3A58-4B75-AA10-132B3668DD15}"/>
              </a:ext>
            </a:extLst>
          </p:cNvPr>
          <p:cNvGrpSpPr/>
          <p:nvPr/>
        </p:nvGrpSpPr>
        <p:grpSpPr>
          <a:xfrm>
            <a:off x="843480" y="0"/>
            <a:ext cx="10505040" cy="6527883"/>
            <a:chOff x="843480" y="0"/>
            <a:chExt cx="10505040" cy="6527883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A38472D1-FCDA-4940-B1BA-6BD78AA2053D}"/>
                </a:ext>
              </a:extLst>
            </p:cNvPr>
            <p:cNvSpPr txBox="1"/>
            <p:nvPr/>
          </p:nvSpPr>
          <p:spPr>
            <a:xfrm>
              <a:off x="4525715" y="0"/>
              <a:ext cx="287931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CRONOGRAMA</a:t>
              </a:r>
            </a:p>
            <a:p>
              <a:endParaRPr lang="es-CO" b="1" dirty="0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A71E0D-3730-47CB-9FB8-AF980B040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80" y="438209"/>
              <a:ext cx="10505040" cy="6089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5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13134</TotalTime>
  <Words>332</Words>
  <Application>Microsoft Office PowerPoint</Application>
  <PresentationFormat>Panorámica</PresentationFormat>
  <Paragraphs>98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Palatino Linotype</vt:lpstr>
      <vt:lpstr>Wingdings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David Danilo</cp:lastModifiedBy>
  <cp:revision>140</cp:revision>
  <dcterms:created xsi:type="dcterms:W3CDTF">2024-01-03T15:01:16Z</dcterms:created>
  <dcterms:modified xsi:type="dcterms:W3CDTF">2024-03-01T20:51:49Z</dcterms:modified>
</cp:coreProperties>
</file>